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D2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02920" y="457200"/>
            <a:ext cx="1371600" cy="3810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A3E635"/>
                </a:solidFill>
                <a:latin typeface="Unbounded"/>
              </a:rPr>
              <a:t>РАСШИРЕННОЕ ЗАСЕДАНИЕ · МАЖИЛИС ПАРЛАМЕНТА РК · 13 МАЯ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82880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FFFFF"/>
                </a:solidFill>
                <a:latin typeface="Unbounded"/>
              </a:rPr>
              <a:t>Реформа киноиндустрии</a:t>
            </a:r>
          </a:p>
          <a:p>
            <a:pPr>
              <a:spcBef>
                <a:spcPts val="400"/>
              </a:spcBef>
            </a:pPr>
            <a:r>
              <a:rPr sz="4800" b="1" i="1">
                <a:solidFill>
                  <a:srgbClr val="A3E635"/>
                </a:solidFill>
                <a:latin typeface="Unbounded"/>
              </a:rPr>
              <a:t>и креативных индустрий РК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800" b="0" i="0">
                <a:solidFill>
                  <a:srgbClr val="DDDDEE"/>
                </a:solidFill>
                <a:latin typeface="Inter"/>
              </a:rPr>
              <a:t>Ключевые вызовы и предложения по государственной поддержке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5212080"/>
            <a:ext cx="11155680" cy="12700"/>
          </a:xfrm>
          <a:prstGeom prst="rect">
            <a:avLst/>
          </a:prstGeom>
          <a:solidFill>
            <a:srgbClr val="554D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5349240"/>
            <a:ext cx="1097280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 i="0">
                <a:solidFill>
                  <a:srgbClr val="FFFFFF"/>
                </a:solidFill>
                <a:latin typeface="Inter"/>
              </a:rPr>
              <a:t>Фракция «Respublica» · Председатель Айдарбек Кожаназаров</a:t>
            </a:r>
          </a:p>
          <a:p>
            <a:pPr>
              <a:spcBef>
                <a:spcPts val="400"/>
              </a:spcBef>
            </a:pPr>
            <a:r>
              <a:rPr sz="1100" b="0" i="0">
                <a:solidFill>
                  <a:srgbClr val="CCCCDD"/>
                </a:solidFill>
                <a:latin typeface="Inter"/>
              </a:rPr>
              <a:t>Спикеры от отраслевой коалиции: Максат Кикимов · Айдар Баталов · Олжас Аскаров · Давид Туганов</a:t>
            </a:r>
          </a:p>
          <a:p>
            <a:pPr>
              <a:spcBef>
                <a:spcPts val="400"/>
              </a:spcBef>
            </a:pPr>
            <a:r>
              <a:rPr sz="1100" b="0" i="0">
                <a:solidFill>
                  <a:srgbClr val="CCCCDD"/>
                </a:solidFill>
                <a:latin typeface="Inter"/>
              </a:rPr>
              <a:t>Рабочая группа: CIAQ × Лига кинематографистов × НПП «Атамекен» × Dala Edge × отраслевые эксперты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E05A20"/>
                </a:solidFill>
                <a:latin typeface="Unbounded"/>
              </a:rPr>
              <a:t>УТРАТА МЕХАНИЗМА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Казахстан проиграл региональную конкуренцию за съёмки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874519"/>
            <a:ext cx="5532120" cy="3200400"/>
          </a:xfrm>
          <a:prstGeom prst="rect">
            <a:avLst/>
          </a:prstGeom>
          <a:solidFill>
            <a:srgbClr val="FFF5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874519"/>
            <a:ext cx="50800" cy="3200400"/>
          </a:xfrm>
          <a:prstGeom prst="rect">
            <a:avLst/>
          </a:prstGeom>
          <a:solidFill>
            <a:srgbClr val="E05A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2011680"/>
            <a:ext cx="521208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E05A20"/>
                </a:solidFill>
                <a:latin typeface="Unbounded"/>
              </a:rPr>
              <a:t>НОРМА УТРАТИЛА СИЛУ</a:t>
            </a:r>
          </a:p>
          <a:p>
            <a:pPr>
              <a:spcBef>
                <a:spcPts val="10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Приказ Минкультуры № 206 от 22.07.2019 (V1900019071) утратил силу в 2025 году.</a:t>
            </a:r>
          </a:p>
          <a:p>
            <a:pPr>
              <a:spcBef>
                <a:spcPts val="1400"/>
              </a:spcBef>
            </a:pPr>
            <a:r>
              <a:rPr sz="4000" b="1" i="0">
                <a:solidFill>
                  <a:srgbClr val="E05A20"/>
                </a:solidFill>
                <a:latin typeface="Unbounded"/>
              </a:rPr>
              <a:t>2 заявки</a:t>
            </a:r>
          </a:p>
          <a:p>
            <a:pPr>
              <a:spcBef>
                <a:spcPts val="6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за весь период действия программы.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2200" y="1874519"/>
            <a:ext cx="5532120" cy="3200400"/>
          </a:xfrm>
          <a:prstGeom prst="rect">
            <a:avLst/>
          </a:prstGeom>
          <a:solidFill>
            <a:srgbClr val="FFF5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172200" y="1874519"/>
            <a:ext cx="50800" cy="3200400"/>
          </a:xfrm>
          <a:prstGeom prst="rect">
            <a:avLst/>
          </a:prstGeom>
          <a:solidFill>
            <a:srgbClr val="E05A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55080" y="2011680"/>
            <a:ext cx="521208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E05A20"/>
                </a:solidFill>
                <a:latin typeface="Unbounded"/>
              </a:rPr>
              <a:t>РЕГИОНАЛЬНАЯ КОНКУРЕНЦИЯ</a:t>
            </a:r>
          </a:p>
          <a:p>
            <a:pPr>
              <a:spcBef>
                <a:spcPts val="10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Соседи запускают агрессивные программы:</a:t>
            </a:r>
          </a:p>
          <a:p>
            <a:pPr>
              <a:spcBef>
                <a:spcPts val="600"/>
              </a:spcBef>
            </a:pPr>
            <a:r>
              <a:rPr sz="1200" b="1" i="0">
                <a:solidFill>
                  <a:srgbClr val="2D2560"/>
                </a:solidFill>
                <a:latin typeface="Inter"/>
              </a:rPr>
              <a:t>• Узбекистан с 01.03.2026 — 25% (дифф. 10/15/20/25%)</a:t>
            </a:r>
          </a:p>
          <a:p>
            <a:pPr>
              <a:spcBef>
                <a:spcPts val="400"/>
              </a:spcBef>
            </a:pPr>
            <a:r>
              <a:rPr sz="1200" b="1" i="0">
                <a:solidFill>
                  <a:srgbClr val="2D2560"/>
                </a:solidFill>
                <a:latin typeface="Inter"/>
              </a:rPr>
              <a:t>• Кыргызстан — заявлен план 35%</a:t>
            </a:r>
          </a:p>
          <a:p>
            <a:pPr>
              <a:spcBef>
                <a:spcPts val="400"/>
              </a:spcBef>
            </a:pPr>
            <a:r>
              <a:rPr sz="1200" b="1" i="0">
                <a:solidFill>
                  <a:srgbClr val="2D2560"/>
                </a:solidFill>
                <a:latin typeface="Inter"/>
              </a:rPr>
              <a:t>• Грузия — 20% + до 5% бонус Cultural Test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" y="5257800"/>
            <a:ext cx="11155680" cy="1005840"/>
          </a:xfrm>
          <a:prstGeom prst="rect">
            <a:avLst/>
          </a:prstGeom>
          <a:solidFill>
            <a:srgbClr val="FFFB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02920" y="5257800"/>
            <a:ext cx="50800" cy="1005840"/>
          </a:xfrm>
          <a:prstGeom prst="rect">
            <a:avLst/>
          </a:prstGeom>
          <a:solidFill>
            <a:srgbClr val="E05A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0720" y="5359400"/>
            <a:ext cx="10850880" cy="802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E05A20"/>
                </a:solidFill>
                <a:latin typeface="Unbounded"/>
              </a:rPr>
              <a:t>СИСТЕМНЫЙ РИСК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Без рибейтов международные продюсеры (BBC, Netflix, HBO, KOFIC, BFI) исключают РК из предварительного списка локаций. Казахстан рискует потерять позицию регионального лидера за 1–2 года, не успев её приобрести.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10 / 31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4E46E5"/>
                </a:solidFill>
                <a:latin typeface="Unbounded"/>
              </a:rPr>
              <a:t>МИРОВОЙ ОБЗОР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Глобальные ставки рибейтов 2026 — где сейчас Казахстан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2920" y="1828800"/>
          <a:ext cx="1115568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8920"/>
                <a:gridCol w="2788920"/>
                <a:gridCol w="2788920"/>
                <a:gridCol w="2788920"/>
              </a:tblGrid>
              <a:tr h="457200"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СТРАНА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СТАВКА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CAP / УСЛОВИЯ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КЕЙСЫ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</a:tr>
              <a:tr h="457200"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2D2560"/>
                          </a:solidFill>
                          <a:latin typeface="Inter"/>
                        </a:rPr>
                        <a:t>Венгрия (NFI)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30% (до 37,5% эфф.)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Бюджет HUF 69 млрд/год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Korda, Origo — $1+ млрд иностр. производства/год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2D2560"/>
                          </a:solidFill>
                          <a:latin typeface="Inter"/>
                        </a:rPr>
                        <a:t>Чехия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25% live / 35% animation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cap CZK 450 млн (~€18 млн)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Mission: Impossible, Wednesday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  <a:tr h="457200"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2D2560"/>
                          </a:solidFill>
                          <a:latin typeface="Inter"/>
                        </a:rPr>
                        <a:t>Ирландия (Section 481)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1A1A2E"/>
                          </a:solidFill>
                          <a:latin typeface="Inter"/>
                        </a:rPr>
                        <a:t>32% + Scéal Uplift до 40%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cap €125 млн / проект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Game of Thrones, Disenchanted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2D2560"/>
                          </a:solidFill>
                          <a:latin typeface="Inter"/>
                        </a:rPr>
                        <a:t>Грузия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20% + до 5% бонус CT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Без cap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Death on the Nile, Tenet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  <a:tr h="457200"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2D2560"/>
                          </a:solidFill>
                          <a:latin typeface="Inter"/>
                        </a:rPr>
                        <a:t>Узбекистан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1A1A2E"/>
                          </a:solidFill>
                          <a:latin typeface="Inter"/>
                        </a:rPr>
                        <a:t>10 / 15 / 20 / 25% (с 01.03.2026)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cap $5 млн / проект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Global Cinema Weekend 15–17.05.2026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2D2560"/>
                          </a:solidFill>
                          <a:latin typeface="Inter"/>
                        </a:rPr>
                        <a:t>Литва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30%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cap €5 млн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Stranger Things S4, Chernobyl, Catherine the Great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  <a:tr h="457200"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2D2560"/>
                          </a:solidFill>
                          <a:latin typeface="Inter"/>
                        </a:rPr>
                        <a:t>Сербия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25% (А) / 30% (Б)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Без cap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Hercules, Tom &amp; Jerry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E05A20"/>
                          </a:solidFill>
                          <a:latin typeface="Inter"/>
                        </a:rPr>
                        <a:t>Казахстан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E05A20"/>
                          </a:solidFill>
                          <a:latin typeface="Inter"/>
                        </a:rPr>
                        <a:t>0% (норма утратила силу 2025)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E05A20"/>
                          </a:solidFill>
                          <a:latin typeface="Inter"/>
                        </a:rPr>
                        <a:t>—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E05A20"/>
                          </a:solidFill>
                          <a:latin typeface="Inter"/>
                        </a:rPr>
                        <a:t>2 заявки за всё время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11 / 31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E05A20"/>
                </a:solidFill>
                <a:latin typeface="Unbounded"/>
              </a:rPr>
              <a:t>ПРЕДЛОЖЕНИЕ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Новая модель: 35% базовая + 5 бонусов × 5%, до 50%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874519"/>
            <a:ext cx="5532120" cy="2194560"/>
          </a:xfrm>
          <a:prstGeom prst="rect">
            <a:avLst/>
          </a:prstGeom>
          <a:solidFill>
            <a:srgbClr val="2D2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874519"/>
            <a:ext cx="50800" cy="219456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2011680"/>
            <a:ext cx="5212080" cy="1965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A3E635"/>
                </a:solidFill>
                <a:latin typeface="Unbounded"/>
              </a:rPr>
              <a:t>БАЗОВАЯ СТАВКА</a:t>
            </a:r>
          </a:p>
          <a:p>
            <a:pPr>
              <a:spcBef>
                <a:spcPts val="600"/>
              </a:spcBef>
            </a:pPr>
            <a:r>
              <a:rPr sz="4800" b="1" i="0">
                <a:solidFill>
                  <a:srgbClr val="A3E635"/>
                </a:solidFill>
                <a:latin typeface="Unbounded"/>
              </a:rPr>
              <a:t>35%</a:t>
            </a:r>
          </a:p>
          <a:p>
            <a:pPr>
              <a:spcBef>
                <a:spcPts val="1000"/>
              </a:spcBef>
            </a:pPr>
            <a:r>
              <a:rPr sz="1200" b="0" i="0">
                <a:solidFill>
                  <a:srgbClr val="DDDDEE"/>
                </a:solidFill>
                <a:latin typeface="Inter"/>
              </a:rPr>
              <a:t>квалифицируемых расходов в РК (зарплаты местному составу, аренда, услуги, post-production).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2200" y="1874519"/>
            <a:ext cx="5532120" cy="219456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172200" y="1874519"/>
            <a:ext cx="50800" cy="219456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50000" y="1976119"/>
            <a:ext cx="5227320" cy="1991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5 БОНУСОВ × 5%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• Регионы вне Алматы / Астаны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• Дистрибуция в РК / СНГ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• Cultural Test (BFI-аналог)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• Ключевая роль резидента РК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• Локальный post-production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" y="4251960"/>
            <a:ext cx="3657600" cy="1965960"/>
          </a:xfrm>
          <a:prstGeom prst="rect">
            <a:avLst/>
          </a:prstGeom>
          <a:solidFill>
            <a:srgbClr val="F5FD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02920" y="4251960"/>
            <a:ext cx="50800" cy="1965960"/>
          </a:xfrm>
          <a:prstGeom prst="rect">
            <a:avLst/>
          </a:prstGeom>
          <a:solidFill>
            <a:srgbClr val="5A8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67512" y="4389120"/>
            <a:ext cx="3328416" cy="1737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5A8A1A"/>
                </a:solidFill>
                <a:latin typeface="Unbounded"/>
              </a:rPr>
              <a:t>БЮДЖЕТ</a:t>
            </a:r>
          </a:p>
          <a:p>
            <a:pPr>
              <a:spcBef>
                <a:spcPts val="800"/>
              </a:spcBef>
            </a:pPr>
            <a:r>
              <a:rPr sz="2200" b="1" i="0">
                <a:solidFill>
                  <a:srgbClr val="5A8A1A"/>
                </a:solidFill>
                <a:latin typeface="Unbounded"/>
              </a:rPr>
              <a:t>5 млрд тг/год</a:t>
            </a:r>
          </a:p>
          <a:p>
            <a:pPr>
              <a:spcBef>
                <a:spcPts val="8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Отдельная бюджетная строка, многолетняя (5 лет 2026–2030).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51960" y="4251960"/>
            <a:ext cx="3657600" cy="1965960"/>
          </a:xfrm>
          <a:prstGeom prst="rect">
            <a:avLst/>
          </a:prstGeom>
          <a:solidFill>
            <a:srgbClr val="F5FD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251960" y="4251960"/>
            <a:ext cx="50800" cy="1965960"/>
          </a:xfrm>
          <a:prstGeom prst="rect">
            <a:avLst/>
          </a:prstGeom>
          <a:solidFill>
            <a:srgbClr val="5A8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416552" y="4389120"/>
            <a:ext cx="3328416" cy="1737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5A8A1A"/>
                </a:solidFill>
                <a:latin typeface="Unbounded"/>
              </a:rPr>
              <a:t>SLA</a:t>
            </a:r>
          </a:p>
          <a:p>
            <a:pPr>
              <a:spcBef>
                <a:spcPts val="800"/>
              </a:spcBef>
            </a:pPr>
            <a:r>
              <a:rPr sz="2200" b="1" i="0">
                <a:solidFill>
                  <a:srgbClr val="5A8A1A"/>
                </a:solidFill>
                <a:latin typeface="Unbounded"/>
              </a:rPr>
              <a:t>90 дней</a:t>
            </a:r>
          </a:p>
          <a:p>
            <a:pPr>
              <a:spcBef>
                <a:spcPts val="8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На обработку заявки и выплату. При просрочке — неустойка.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01000" y="4251960"/>
            <a:ext cx="3657600" cy="1965960"/>
          </a:xfrm>
          <a:prstGeom prst="rect">
            <a:avLst/>
          </a:prstGeom>
          <a:solidFill>
            <a:srgbClr val="F5FD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01000" y="4251960"/>
            <a:ext cx="50800" cy="1965960"/>
          </a:xfrm>
          <a:prstGeom prst="rect">
            <a:avLst/>
          </a:prstGeom>
          <a:solidFill>
            <a:srgbClr val="5A8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165592" y="4389120"/>
            <a:ext cx="3328416" cy="1737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5A8A1A"/>
                </a:solidFill>
                <a:latin typeface="Unbounded"/>
              </a:rPr>
              <a:t>ПРОМОУШН</a:t>
            </a:r>
          </a:p>
          <a:p>
            <a:pPr>
              <a:spcBef>
                <a:spcPts val="800"/>
              </a:spcBef>
            </a:pPr>
            <a:r>
              <a:rPr sz="1800" b="1" i="0">
                <a:solidFill>
                  <a:srgbClr val="5A8A1A"/>
                </a:solidFill>
                <a:latin typeface="Unbounded"/>
              </a:rPr>
              <a:t>AFM · EFM Berlin · Marché du Film Cannes</a:t>
            </a:r>
          </a:p>
          <a:p>
            <a:pPr>
              <a:spcBef>
                <a:spcPts val="8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Стенд Казахстана на 3 ключевых международных рынках.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12 / 31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5A8A1A"/>
                </a:solidFill>
                <a:latin typeface="Unbounded"/>
              </a:rPr>
              <a:t>ЭКОНОМИЧЕСКИЙ ЭФФЕКТ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Окупаемость: мультипликатор OECD/Olsberg SPI 2–3×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874519"/>
            <a:ext cx="3721608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2057400"/>
            <a:ext cx="3355848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4E46E5"/>
                </a:solidFill>
                <a:latin typeface="Unbounded"/>
              </a:rPr>
              <a:t>ИТАЛИЯ</a:t>
            </a:r>
          </a:p>
          <a:p>
            <a:pPr>
              <a:spcBef>
                <a:spcPts val="1000"/>
              </a:spcBef>
            </a:pPr>
            <a:r>
              <a:rPr sz="3200" b="1" i="0">
                <a:solidFill>
                  <a:srgbClr val="2D2560"/>
                </a:solidFill>
                <a:latin typeface="Unbounded"/>
              </a:rPr>
              <a:t>+200%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Рост объёма производства после реформы 2017 (Law 220/2016) — €263M → €2,2 млрд (2024).</a:t>
            </a:r>
          </a:p>
        </p:txBody>
      </p:sp>
      <p:sp>
        <p:nvSpPr>
          <p:cNvPr id="7" name="Rectangle 6"/>
          <p:cNvSpPr/>
          <p:nvPr/>
        </p:nvSpPr>
        <p:spPr>
          <a:xfrm>
            <a:off x="4315968" y="1874519"/>
            <a:ext cx="3721608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98848" y="2057400"/>
            <a:ext cx="3355848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4E46E5"/>
                </a:solidFill>
                <a:latin typeface="Unbounded"/>
              </a:rPr>
              <a:t>КАНАДА · QUEBEC</a:t>
            </a:r>
          </a:p>
          <a:p>
            <a:pPr>
              <a:spcBef>
                <a:spcPts val="1000"/>
              </a:spcBef>
            </a:pPr>
            <a:r>
              <a:rPr sz="3200" b="1" i="0">
                <a:solidFill>
                  <a:srgbClr val="2D2560"/>
                </a:solidFill>
                <a:latin typeface="Unbounded"/>
              </a:rPr>
              <a:t>$1,5 млрд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Foreign production services 2023–2024 fiscal year (Quebec Statistics).</a:t>
            </a:r>
          </a:p>
        </p:txBody>
      </p:sp>
      <p:sp>
        <p:nvSpPr>
          <p:cNvPr id="9" name="Rectangle 8"/>
          <p:cNvSpPr/>
          <p:nvPr/>
        </p:nvSpPr>
        <p:spPr>
          <a:xfrm>
            <a:off x="8129016" y="1874519"/>
            <a:ext cx="3721608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311896" y="2057400"/>
            <a:ext cx="3355848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4E46E5"/>
                </a:solidFill>
                <a:latin typeface="Unbounded"/>
              </a:rPr>
              <a:t>СЕВЕРНАЯ ИРЛАНДИЯ</a:t>
            </a:r>
          </a:p>
          <a:p>
            <a:pPr>
              <a:spcBef>
                <a:spcPts val="1000"/>
              </a:spcBef>
            </a:pPr>
            <a:r>
              <a:rPr sz="3200" b="1" i="0">
                <a:solidFill>
                  <a:srgbClr val="2D2560"/>
                </a:solidFill>
                <a:latin typeface="Unbounded"/>
              </a:rPr>
              <a:t>£251 млн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Прямые вложения в экономику региона от съёмок «Game of Thrones» (Tourism NI report).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" y="4297680"/>
            <a:ext cx="11155680" cy="914400"/>
          </a:xfrm>
          <a:prstGeom prst="rect">
            <a:avLst/>
          </a:prstGeom>
          <a:solidFill>
            <a:srgbClr val="F5FD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02920" y="4297680"/>
            <a:ext cx="50800" cy="914400"/>
          </a:xfrm>
          <a:prstGeom prst="rect">
            <a:avLst/>
          </a:prstGeom>
          <a:solidFill>
            <a:srgbClr val="5A8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0720" y="4399280"/>
            <a:ext cx="10850880" cy="711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5A8A1A"/>
                </a:solidFill>
                <a:latin typeface="Unbounded"/>
              </a:rPr>
              <a:t>МУЛЬТИПЛИКАТИВНЫЙ ЭФФЕКТ ДЛЯ РК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На каждый $1 рибейта приходится $3–5 косвенного эффекта в экономике (зарплаты местному составу → потребительские расходы; аренда → доходы малого бизнеса; налоги с зарплат и услуг → возврат в бюджет; кинотуризм → долгосрочные доходы).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5349240"/>
            <a:ext cx="11155680" cy="91440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5349240"/>
            <a:ext cx="50800" cy="91440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80720" y="5450840"/>
            <a:ext cx="10850880" cy="711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ОКУПАЕМОСТЬ ПАКЕТА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Бюджет программы 5 млрд тг/год при привлечении 5–10 международных проектов в год генерирует 15–25 млрд тг прямого экономического эффекта.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13 / 31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D2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02920" y="502920"/>
            <a:ext cx="1371600" cy="3810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6858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A3E635"/>
                </a:solidFill>
                <a:latin typeface="Unbounded"/>
              </a:rPr>
              <a:t>БЛОК 3 · 15:25–15:30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2103120"/>
            <a:ext cx="112471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5400" b="1" i="0">
                <a:solidFill>
                  <a:srgbClr val="FFFFFF"/>
                </a:solidFill>
                <a:latin typeface="Unbounded"/>
              </a:rPr>
              <a:t>Налоговый режим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93192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800" b="0" i="0">
                <a:solidFill>
                  <a:srgbClr val="DDDDEE"/>
                </a:solidFill>
                <a:latin typeface="Inter"/>
              </a:rPr>
              <a:t>Семь мер по новому Налоговому кодексу РК 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4937760"/>
            <a:ext cx="11155680" cy="12700"/>
          </a:xfrm>
          <a:prstGeom prst="rect">
            <a:avLst/>
          </a:prstGeom>
          <a:solidFill>
            <a:srgbClr val="554D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5120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CCCCDD"/>
                </a:solidFill>
                <a:latin typeface="Inter"/>
              </a:rPr>
              <a:t>Спикер — Олжас Аскаров, Зам. председателя правления Лиги кинематографистов Казахстана по стратегическим вопросам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FFFFFF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CCCCDD"/>
                </a:solidFill>
                <a:latin typeface="Unbounded"/>
              </a:rPr>
              <a:t>Слайд 14 / 31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E05A20"/>
                </a:solidFill>
                <a:latin typeface="Unbounded"/>
              </a:rPr>
              <a:t>ПРОБЛЕМА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Новый НК-2026 повысил налоговое давление на отрасль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874519"/>
            <a:ext cx="3721608" cy="2286000"/>
          </a:xfrm>
          <a:prstGeom prst="rect">
            <a:avLst/>
          </a:prstGeom>
          <a:solidFill>
            <a:srgbClr val="FFF5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874519"/>
            <a:ext cx="50800" cy="2286000"/>
          </a:xfrm>
          <a:prstGeom prst="rect">
            <a:avLst/>
          </a:prstGeom>
          <a:solidFill>
            <a:srgbClr val="E05A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2057400"/>
            <a:ext cx="3355848" cy="1920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E05A20"/>
                </a:solidFill>
                <a:latin typeface="Unbounded"/>
              </a:rPr>
              <a:t>НДС</a:t>
            </a:r>
          </a:p>
          <a:p>
            <a:pPr>
              <a:spcBef>
                <a:spcPts val="1000"/>
              </a:spcBef>
            </a:pPr>
            <a:r>
              <a:rPr sz="2800" b="1" i="0">
                <a:solidFill>
                  <a:srgbClr val="E05A20"/>
                </a:solidFill>
                <a:latin typeface="Unbounded"/>
              </a:rPr>
              <a:t>12% → 16%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Закон РК № 214-VIII от 18.07.2025, в силу с 01.01.2026.</a:t>
            </a:r>
          </a:p>
        </p:txBody>
      </p:sp>
      <p:sp>
        <p:nvSpPr>
          <p:cNvPr id="8" name="Rectangle 7"/>
          <p:cNvSpPr/>
          <p:nvPr/>
        </p:nvSpPr>
        <p:spPr>
          <a:xfrm>
            <a:off x="4315968" y="1874519"/>
            <a:ext cx="3721608" cy="2286000"/>
          </a:xfrm>
          <a:prstGeom prst="rect">
            <a:avLst/>
          </a:prstGeom>
          <a:solidFill>
            <a:srgbClr val="FFF5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315968" y="1874519"/>
            <a:ext cx="50800" cy="2286000"/>
          </a:xfrm>
          <a:prstGeom prst="rect">
            <a:avLst/>
          </a:prstGeom>
          <a:solidFill>
            <a:srgbClr val="E05A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98848" y="2057400"/>
            <a:ext cx="3355848" cy="1920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E05A20"/>
                </a:solidFill>
                <a:latin typeface="Unbounded"/>
              </a:rPr>
              <a:t>ПОРОГ НДС</a:t>
            </a:r>
          </a:p>
          <a:p>
            <a:pPr>
              <a:spcBef>
                <a:spcPts val="1000"/>
              </a:spcBef>
            </a:pPr>
            <a:r>
              <a:rPr sz="2400" b="1" i="0">
                <a:solidFill>
                  <a:srgbClr val="E05A20"/>
                </a:solidFill>
                <a:latin typeface="Unbounded"/>
              </a:rPr>
              <a:t>43,25 млн тг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Порог обязательной регистрации (10 000 МРП). Снизился в 2 раза.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29016" y="1874519"/>
            <a:ext cx="3721608" cy="2286000"/>
          </a:xfrm>
          <a:prstGeom prst="rect">
            <a:avLst/>
          </a:prstGeom>
          <a:solidFill>
            <a:srgbClr val="FFF5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129016" y="1874519"/>
            <a:ext cx="50800" cy="2286000"/>
          </a:xfrm>
          <a:prstGeom prst="rect">
            <a:avLst/>
          </a:prstGeom>
          <a:solidFill>
            <a:srgbClr val="E05A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311896" y="2057400"/>
            <a:ext cx="3355848" cy="1920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E05A20"/>
                </a:solidFill>
                <a:latin typeface="Unbounded"/>
              </a:rPr>
              <a:t>ИПН ПРОГРЕССИВНЫЙ</a:t>
            </a:r>
          </a:p>
          <a:p>
            <a:pPr>
              <a:spcBef>
                <a:spcPts val="1000"/>
              </a:spcBef>
            </a:pPr>
            <a:r>
              <a:rPr sz="2400" b="1" i="0">
                <a:solidFill>
                  <a:srgbClr val="E05A20"/>
                </a:solidFill>
                <a:latin typeface="Unbounded"/>
              </a:rPr>
              <a:t>15% &gt; 8500 МРП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10% до 36,76 млн тг/год; 15% сверх. Бьёт по топ-составу.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4389120"/>
            <a:ext cx="11155680" cy="1874519"/>
          </a:xfrm>
          <a:prstGeom prst="rect">
            <a:avLst/>
          </a:prstGeom>
          <a:solidFill>
            <a:srgbClr val="FFFB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4389120"/>
            <a:ext cx="50800" cy="1874519"/>
          </a:xfrm>
          <a:prstGeom prst="rect">
            <a:avLst/>
          </a:prstGeom>
          <a:solidFill>
            <a:srgbClr val="E05A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80720" y="4490720"/>
            <a:ext cx="10850880" cy="167131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E05A20"/>
                </a:solidFill>
                <a:latin typeface="Unbounded"/>
              </a:rPr>
              <a:t>ДИФФЕРЕНЦИАЦИЯ ДЛЯ КИНО ОТСУТСТВУЕТ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Единственное отраслевое освобождение — норма о НДС-льготе на B2B-кинопроизводство (соответствующая статья нового НК РК; подлежит юридической сверке). Этого недостаточно: услуги в РК становятся на 12% дороже, чем в Узбекистане или Грузии. Барьер для входа мировых стримингов (Netflix, HBO).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15 / 31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4E46E5"/>
                </a:solidFill>
                <a:latin typeface="Unbounded"/>
              </a:rPr>
              <a:t>ПРЕДЛОЖЕНИЕ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Пакет 7 мер — адаптация международных лучших практик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2920" y="1828800"/>
          <a:ext cx="1115568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8920"/>
                <a:gridCol w="2788920"/>
                <a:gridCol w="2788920"/>
                <a:gridCol w="2788920"/>
              </a:tblGrid>
              <a:tr h="537210"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№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МЕРА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ПАРАМЕТРЫ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МЕЖДУНАРОДНЫЙ АНАЛОГ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</a:tr>
              <a:tr h="537210"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5.1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1" i="0">
                          <a:solidFill>
                            <a:srgbClr val="1A1A2E"/>
                          </a:solidFill>
                          <a:latin typeface="Inter"/>
                        </a:rPr>
                        <a:t>Пониженный НДС 5% на билеты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Снижение с 16% → 5%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France 5,5% · Poland 8% · Germany 7% · Italy 10%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37210"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5.2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1" i="0">
                          <a:solidFill>
                            <a:srgbClr val="1A1A2E"/>
                          </a:solidFill>
                          <a:latin typeface="Inter"/>
                        </a:rPr>
                        <a:t>Налоговый кредит 25–30%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Производство 25–30% · VFX 30–35% · iTC 25% + 5% uplift · cap 1,5 млрд тг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UK AVEC 34% · Italy 40% · Germany 30% · France 20–30%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  <a:tr h="537210"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5.3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1" i="0">
                          <a:solidFill>
                            <a:srgbClr val="1A1A2E"/>
                          </a:solidFill>
                          <a:latin typeface="Inter"/>
                        </a:rPr>
                        <a:t>R&amp;D-вычет 175% для VFX/анимации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Доп. ст. 134-1 НК РК · мультипликатор 1,75×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Australia PDV 30% · Canada SR&amp;ED 15–35% · UK VFX 39%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37210"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5.4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1" i="0">
                          <a:solidFill>
                            <a:srgbClr val="1A1A2E"/>
                          </a:solidFill>
                          <a:latin typeface="Inter"/>
                        </a:rPr>
                        <a:t>«Карта творческого работника РК»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Спецрежим для самозанятых: фикс. платёж + соц. страх.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France intermittent du spectacle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  <a:tr h="537210"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5.5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1" i="0">
                          <a:solidFill>
                            <a:srgbClr val="1A1A2E"/>
                          </a:solidFill>
                          <a:latin typeface="Inter"/>
                        </a:rPr>
                        <a:t>Tax Shelter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Вычет 150–200% + KORZ + 3–5% · cap 15 млрд тг/год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Belgium 421% + EURIBOR + 4,5 п.п. (€2,4 млрд)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37210"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5.6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1" i="0">
                          <a:solidFill>
                            <a:srgbClr val="1A1A2E"/>
                          </a:solidFill>
                          <a:latin typeface="Inter"/>
                        </a:rPr>
                        <a:t>СЭЗ «Almaty / Astana Film Park»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0% КПН на 10 лет · 0% НДС на импорт · амортизация 3 года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Cinecittà · Studio Babelsberg · Pinewood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  <a:tr h="537210"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5.7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1" i="0">
                          <a:solidFill>
                            <a:srgbClr val="1A1A2E"/>
                          </a:solidFill>
                          <a:latin typeface="Inter"/>
                        </a:rPr>
                        <a:t>ATA Carnet — временный ввоз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РК член с 01.04.2017 · расширение ст. 219 ТК ЕАЭС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900" b="0" i="0">
                          <a:solidFill>
                            <a:srgbClr val="1A1A2E"/>
                          </a:solidFill>
                          <a:latin typeface="Inter"/>
                        </a:rPr>
                        <a:t>Лучшая практика 78+ стран ATA Carnet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16 / 31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5A8A1A"/>
                </a:solidFill>
                <a:latin typeface="Unbounded"/>
              </a:rPr>
              <a:t>ЭКОНОМИЧЕСКИЙ ЭФФЕКТ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Бюджетный эффект — окупаемость за 4–6 лет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874519"/>
            <a:ext cx="5532120" cy="3108960"/>
          </a:xfrm>
          <a:prstGeom prst="rect">
            <a:avLst/>
          </a:prstGeom>
          <a:solidFill>
            <a:srgbClr val="2D2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874519"/>
            <a:ext cx="50800" cy="310896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2011680"/>
            <a:ext cx="5212080" cy="2834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A3E635"/>
                </a:solidFill>
                <a:latin typeface="Unbounded"/>
              </a:rPr>
              <a:t>ПЕРВИЧНЫЕ «ПОТЕРИ» БЮДЖЕТА</a:t>
            </a:r>
          </a:p>
          <a:p>
            <a:pPr>
              <a:spcBef>
                <a:spcPts val="800"/>
              </a:spcBef>
            </a:pPr>
            <a:r>
              <a:rPr sz="3600" b="1" i="0">
                <a:solidFill>
                  <a:srgbClr val="A3E635"/>
                </a:solidFill>
                <a:latin typeface="Unbounded"/>
              </a:rPr>
              <a:t>17–28 млрд тг/год</a:t>
            </a:r>
          </a:p>
          <a:p>
            <a:pPr>
              <a:spcBef>
                <a:spcPts val="800"/>
              </a:spcBef>
            </a:pPr>
            <a:r>
              <a:rPr sz="1100" b="0" i="0">
                <a:solidFill>
                  <a:srgbClr val="DDDDEE"/>
                </a:solidFill>
                <a:latin typeface="Inter"/>
              </a:rPr>
              <a:t>в первые 2–3 года:</a:t>
            </a:r>
          </a:p>
          <a:p>
            <a:pPr>
              <a:spcBef>
                <a:spcPts val="400"/>
              </a:spcBef>
            </a:pPr>
            <a:r>
              <a:rPr sz="1100" b="0" i="0">
                <a:solidFill>
                  <a:srgbClr val="DDDDEE"/>
                </a:solidFill>
                <a:latin typeface="Inter"/>
              </a:rPr>
              <a:t>• НДС-льгота — 3–5</a:t>
            </a:r>
          </a:p>
          <a:p>
            <a:pPr>
              <a:spcBef>
                <a:spcPts val="200"/>
              </a:spcBef>
            </a:pPr>
            <a:r>
              <a:rPr sz="1100" b="0" i="0">
                <a:solidFill>
                  <a:srgbClr val="DDDDEE"/>
                </a:solidFill>
                <a:latin typeface="Inter"/>
              </a:rPr>
              <a:t>• Налоговый кредит — 8–12</a:t>
            </a:r>
          </a:p>
          <a:p>
            <a:pPr>
              <a:spcBef>
                <a:spcPts val="200"/>
              </a:spcBef>
            </a:pPr>
            <a:r>
              <a:rPr sz="1100" b="0" i="0">
                <a:solidFill>
                  <a:srgbClr val="DDDDEE"/>
                </a:solidFill>
                <a:latin typeface="Inter"/>
              </a:rPr>
              <a:t>• R&amp;D — 1–2</a:t>
            </a:r>
          </a:p>
          <a:p>
            <a:pPr>
              <a:spcBef>
                <a:spcPts val="200"/>
              </a:spcBef>
            </a:pPr>
            <a:r>
              <a:rPr sz="1100" b="0" i="0">
                <a:solidFill>
                  <a:srgbClr val="DDDDEE"/>
                </a:solidFill>
                <a:latin typeface="Inter"/>
              </a:rPr>
              <a:t>• Самозанятые — 0,5–1</a:t>
            </a:r>
          </a:p>
          <a:p>
            <a:pPr>
              <a:spcBef>
                <a:spcPts val="200"/>
              </a:spcBef>
            </a:pPr>
            <a:r>
              <a:rPr sz="1100" b="0" i="0">
                <a:solidFill>
                  <a:srgbClr val="DDDDEE"/>
                </a:solidFill>
                <a:latin typeface="Inter"/>
              </a:rPr>
              <a:t>• Tax Shelter — 3–5</a:t>
            </a:r>
          </a:p>
          <a:p>
            <a:pPr>
              <a:spcBef>
                <a:spcPts val="200"/>
              </a:spcBef>
            </a:pPr>
            <a:r>
              <a:rPr sz="1100" b="0" i="0">
                <a:solidFill>
                  <a:srgbClr val="DDDDEE"/>
                </a:solidFill>
                <a:latin typeface="Inter"/>
              </a:rPr>
              <a:t>• СЭЗ — 1–3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2200" y="1874519"/>
            <a:ext cx="5532120" cy="3108960"/>
          </a:xfrm>
          <a:prstGeom prst="rect">
            <a:avLst/>
          </a:prstGeom>
          <a:solidFill>
            <a:srgbClr val="F5FD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172200" y="1874519"/>
            <a:ext cx="50800" cy="3108960"/>
          </a:xfrm>
          <a:prstGeom prst="rect">
            <a:avLst/>
          </a:prstGeom>
          <a:solidFill>
            <a:srgbClr val="5A8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55080" y="2011680"/>
            <a:ext cx="5212080" cy="2834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5A8A1A"/>
                </a:solidFill>
                <a:latin typeface="Unbounded"/>
              </a:rPr>
              <a:t>ТОЧКА НЕЙТРАЛЬНОСТИ</a:t>
            </a:r>
          </a:p>
          <a:p>
            <a:pPr>
              <a:spcBef>
                <a:spcPts val="800"/>
              </a:spcBef>
            </a:pPr>
            <a:r>
              <a:rPr sz="3600" b="1" i="0">
                <a:solidFill>
                  <a:srgbClr val="5A8A1A"/>
                </a:solidFill>
                <a:latin typeface="Unbounded"/>
              </a:rPr>
              <a:t>4–6 лет</a:t>
            </a:r>
          </a:p>
          <a:p>
            <a:pPr>
              <a:spcBef>
                <a:spcPts val="800"/>
              </a:spcBef>
            </a:pPr>
            <a:r>
              <a:rPr sz="1100" b="1" i="0">
                <a:solidFill>
                  <a:srgbClr val="1A1A2E"/>
                </a:solidFill>
                <a:latin typeface="Inter"/>
              </a:rPr>
              <a:t>Мультипликатор OECD / Olsberg SPI: 2–3×</a:t>
            </a:r>
          </a:p>
          <a:p>
            <a:pPr>
              <a:spcBef>
                <a:spcPts val="10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Кейсы окупаемости:</a:t>
            </a:r>
          </a:p>
          <a:p>
            <a:pPr>
              <a:spcBef>
                <a:spcPts val="4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Италия — окупаемость за 4 года</a:t>
            </a:r>
          </a:p>
          <a:p>
            <a:pPr>
              <a:spcBef>
                <a:spcPts val="2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Канада Quebec — $1,5 млрд экспорт услуг</a:t>
            </a:r>
          </a:p>
          <a:p>
            <a:pPr>
              <a:spcBef>
                <a:spcPts val="2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Северная Ирландия — £251 млн (GoT)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" y="5166360"/>
            <a:ext cx="11155680" cy="109728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02920" y="5166360"/>
            <a:ext cx="50800" cy="109728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0720" y="5267960"/>
            <a:ext cx="10850880" cy="894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СТРАТЕГИЧЕСКИЙ ВЫВОД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Все 7 мер — не «льготы для отрасли», а инвестиции в инфраструктуру креативной экономики. Возврат — через рабочие места (5 000+), НДС от роста рынка, кинотуризм, экспорт услуг. Мера 5.5 (Tax Shelter): оценка реализуемости 6 мес → опытный проект 2027–2028 → полный запуск 2029+.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17 / 31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E05A20"/>
                </a:solidFill>
                <a:latin typeface="Unbounded"/>
              </a:rPr>
              <a:t>ПОЭТАПНАЯ РЕАЛИЗАЦИЯ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Дорожная карта 2026–2030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874519"/>
            <a:ext cx="2697480" cy="32004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874519"/>
            <a:ext cx="50800" cy="320040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67512" y="2039111"/>
            <a:ext cx="2368296" cy="28712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Q3 2026</a:t>
            </a:r>
          </a:p>
          <a:p>
            <a:pPr>
              <a:spcBef>
                <a:spcPts val="600"/>
              </a:spcBef>
            </a:pPr>
            <a:r>
              <a:rPr sz="1500" b="1" i="0">
                <a:solidFill>
                  <a:srgbClr val="2D2560"/>
                </a:solidFill>
                <a:latin typeface="Unbounded"/>
              </a:rPr>
              <a:t>Краткосрочные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Пакет поправок в НК РК (НДС, ИПН, налоговый кредит) · Карта Абай · Оценка реализуемости Tax Shelter (АРРФР + МКИ + ГЦПНК + АФК + CIAQ)</a:t>
            </a:r>
          </a:p>
        </p:txBody>
      </p:sp>
      <p:sp>
        <p:nvSpPr>
          <p:cNvPr id="8" name="Rectangle 7"/>
          <p:cNvSpPr/>
          <p:nvPr/>
        </p:nvSpPr>
        <p:spPr>
          <a:xfrm>
            <a:off x="3346704" y="1874519"/>
            <a:ext cx="2697480" cy="32004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346704" y="1874519"/>
            <a:ext cx="50800" cy="320040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511296" y="2039111"/>
            <a:ext cx="2368296" cy="28712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2027</a:t>
            </a:r>
          </a:p>
          <a:p>
            <a:pPr>
              <a:spcBef>
                <a:spcPts val="600"/>
              </a:spcBef>
            </a:pPr>
            <a:r>
              <a:rPr sz="1500" b="1" i="0">
                <a:solidFill>
                  <a:srgbClr val="2D2560"/>
                </a:solidFill>
                <a:latin typeface="Unbounded"/>
              </a:rPr>
              <a:t>Среднесрочные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Возобновление рибейтов (35% + 5 бонусов) · Опытный проект Tax Shelter (3–5 млрд тг) · ATA Carnet кампания КГД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0488" y="1874519"/>
            <a:ext cx="2697480" cy="32004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90488" y="1874519"/>
            <a:ext cx="50800" cy="320040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55080" y="2039111"/>
            <a:ext cx="2368296" cy="28712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2028</a:t>
            </a:r>
          </a:p>
          <a:p>
            <a:pPr>
              <a:spcBef>
                <a:spcPts val="600"/>
              </a:spcBef>
            </a:pPr>
            <a:r>
              <a:rPr sz="1500" b="1" i="0">
                <a:solidFill>
                  <a:srgbClr val="2D2560"/>
                </a:solidFill>
                <a:latin typeface="Unbounded"/>
              </a:rPr>
              <a:t>Стратегические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СЭЗ «Film Park» (Алматы + Астана) · Расширение R&amp;D-вычета на VFX/анимацию · «Карта творческого работника» — операционный запуск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34272" y="1874519"/>
            <a:ext cx="2697480" cy="32004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034272" y="1874519"/>
            <a:ext cx="50800" cy="320040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98864" y="2039111"/>
            <a:ext cx="2368296" cy="28712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2029–2030</a:t>
            </a:r>
          </a:p>
          <a:p>
            <a:pPr>
              <a:spcBef>
                <a:spcPts val="600"/>
              </a:spcBef>
            </a:pPr>
            <a:r>
              <a:rPr sz="1500" b="1" i="0">
                <a:solidFill>
                  <a:srgbClr val="2D2560"/>
                </a:solidFill>
                <a:latin typeface="Unbounded"/>
              </a:rPr>
              <a:t>Масштабирование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Tax Shelter — полный запуск (cap 15 млрд тг/год) · Независимая оценка эффекта (Olsberg SPI методология) · Расширение на смежные КИ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18 / 31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D2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02920" y="502920"/>
            <a:ext cx="1371600" cy="3810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6858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A3E635"/>
                </a:solidFill>
                <a:latin typeface="Unbounded"/>
              </a:rPr>
              <a:t>БЛОК 4 · 15:25–15:30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828800"/>
            <a:ext cx="111556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000" b="1" i="0">
                <a:solidFill>
                  <a:srgbClr val="FFFFFF"/>
                </a:solidFill>
                <a:latin typeface="Unbounded"/>
              </a:rPr>
              <a:t>Межведомственная Рабочая Группа</a:t>
            </a:r>
          </a:p>
          <a:p>
            <a:r>
              <a:rPr sz="4000" b="1">
                <a:solidFill>
                  <a:srgbClr val="FFFFFF"/>
                </a:solidFill>
                <a:latin typeface="Unbounded"/>
              </a:rPr>
              <a:t>по реформе креативных индустрий </a:t>
            </a:r>
            <a:r>
              <a:rPr sz="4000" b="1">
                <a:solidFill>
                  <a:srgbClr val="A3E635"/>
                </a:solidFill>
                <a:latin typeface="Unbounded"/>
              </a:rPr>
              <a:t>(МРГ-КИ)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02336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500" b="0" i="0">
                <a:solidFill>
                  <a:srgbClr val="DDDDEE"/>
                </a:solidFill>
                <a:latin typeface="Inter"/>
              </a:rPr>
              <a:t>От реформы кино — к комплексной реформе всех креативных индустрий РК · главный системный запрос Рабочей группы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5029200"/>
            <a:ext cx="11155680" cy="12700"/>
          </a:xfrm>
          <a:prstGeom prst="rect">
            <a:avLst/>
          </a:prstGeom>
          <a:solidFill>
            <a:srgbClr val="554D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521208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CCCCDD"/>
                </a:solidFill>
                <a:latin typeface="Inter"/>
              </a:rPr>
              <a:t>Спикер — Давид Хамитович Туганов, Президент CIAQ (Альянс креативных индустрий Казахстана)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FFFFFF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CCCCDD"/>
                </a:solidFill>
                <a:latin typeface="Unbounded"/>
              </a:rPr>
              <a:t>Слайд 19 / 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4E46E5"/>
                </a:solidFill>
                <a:latin typeface="Unbounded"/>
              </a:rPr>
              <a:t>КОАЛИЦИЯ ОРГАНИЗАЦИЙ И ЭКСПЕРТОВ ПО КИНОИНДУСТРИИ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Мы говорим от имени отрасли — не как отдельные голоса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874519"/>
            <a:ext cx="5532120" cy="224028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874519"/>
            <a:ext cx="50800" cy="224028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0720" y="1976119"/>
            <a:ext cx="5227320" cy="2037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ЯДРО КОАЛИЦИИ — 4 ОРГАНИЗАЦИИ</a:t>
            </a:r>
          </a:p>
          <a:p>
            <a:pPr>
              <a:spcBef>
                <a:spcPts val="4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CIAQ — Альянс креативных индустрий Казахстана (30 членов · 9 комитетов · 29 индустрий)</a:t>
            </a:r>
          </a:p>
          <a:p>
            <a:pPr>
              <a:spcBef>
                <a:spcPts val="4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Лига кинематографистов Казахстана — ОО (БИН 230840017029)</a:t>
            </a:r>
          </a:p>
          <a:p>
            <a:pPr>
              <a:spcBef>
                <a:spcPts val="4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НПП «Атамекен» — Комитет по интеграции креативных индустрий и туризма</a:t>
            </a:r>
          </a:p>
          <a:p>
            <a:pPr>
              <a:spcBef>
                <a:spcPts val="4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Tolqyn Film Fund — первый венчурный кинофонд РК (юрисдикция МФЦА)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2200" y="1874519"/>
            <a:ext cx="5532120" cy="2240280"/>
          </a:xfrm>
          <a:prstGeom prst="rect">
            <a:avLst/>
          </a:prstGeom>
          <a:solidFill>
            <a:srgbClr val="F5FD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172200" y="1874519"/>
            <a:ext cx="50800" cy="2240280"/>
          </a:xfrm>
          <a:prstGeom prst="rect">
            <a:avLst/>
          </a:prstGeom>
          <a:solidFill>
            <a:srgbClr val="5A8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50000" y="1976119"/>
            <a:ext cx="5227320" cy="2037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5A8A1A"/>
                </a:solidFill>
                <a:latin typeface="Unbounded"/>
              </a:rPr>
              <a:t>НЕЗАВИСИМЫЕ ЭКСПЕРТЫ — 7+ ПРЕДСТАВИТЕЛЕЙ</a:t>
            </a:r>
          </a:p>
          <a:p>
            <a:pPr>
              <a:spcBef>
                <a:spcPts val="4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Кикимов М.С. — Dala Edge Creative Tech Park</a:t>
            </a:r>
          </a:p>
          <a:p>
            <a:pPr>
              <a:spcBef>
                <a:spcPts val="4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Дармодехина А. — Movie Service (продакшен)</a:t>
            </a:r>
          </a:p>
          <a:p>
            <a:pPr>
              <a:spcBef>
                <a:spcPts val="4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Смагулова Г. — Bori Works (авторское кино)</a:t>
            </a:r>
          </a:p>
          <a:p>
            <a:pPr>
              <a:spcBef>
                <a:spcPts val="4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Зубкова-Давлетчарова Ж. — Cinematika (продюсер)</a:t>
            </a:r>
          </a:p>
          <a:p>
            <a:pPr>
              <a:spcBef>
                <a:spcPts val="4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Ашимов А. — Cinerental (прокат оборудования)</a:t>
            </a:r>
          </a:p>
          <a:p>
            <a:pPr>
              <a:spcBef>
                <a:spcPts val="4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Байганин Е., Ли Е. — независимые продюсеры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42976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2D2560"/>
                </a:solidFill>
                <a:latin typeface="Unbounded"/>
              </a:rPr>
              <a:t>Масштаб консолидированной позиции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4754880"/>
            <a:ext cx="2697480" cy="1325880"/>
          </a:xfrm>
          <a:prstGeom prst="rect">
            <a:avLst/>
          </a:prstGeom>
          <a:solidFill>
            <a:srgbClr val="2D2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4846320"/>
            <a:ext cx="242316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200" b="1" i="0">
                <a:solidFill>
                  <a:srgbClr val="A3E635"/>
                </a:solidFill>
                <a:latin typeface="Unbounded"/>
              </a:rPr>
              <a:t>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532120"/>
            <a:ext cx="242316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DDDDEE"/>
                </a:solidFill>
                <a:latin typeface="Inter"/>
              </a:rPr>
              <a:t>Стратегических сессий
(17.02 · 19.02 · 20.02 · 15.04 · 30.04 в Парламенте)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46704" y="4754880"/>
            <a:ext cx="2697480" cy="1325880"/>
          </a:xfrm>
          <a:prstGeom prst="rect">
            <a:avLst/>
          </a:prstGeom>
          <a:solidFill>
            <a:srgbClr val="2D2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483864" y="4846320"/>
            <a:ext cx="242316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200" b="1" i="0">
                <a:solidFill>
                  <a:srgbClr val="A3E635"/>
                </a:solidFill>
                <a:latin typeface="Unbounded"/>
              </a:rPr>
              <a:t>100+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83864" y="5532120"/>
            <a:ext cx="242316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DDDDEE"/>
                </a:solidFill>
                <a:latin typeface="Inter"/>
              </a:rPr>
              <a:t>Представителей индустрии из регионов РК участвовали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190488" y="4754880"/>
            <a:ext cx="2697480" cy="1325880"/>
          </a:xfrm>
          <a:prstGeom prst="rect">
            <a:avLst/>
          </a:prstGeom>
          <a:solidFill>
            <a:srgbClr val="2D2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327648" y="4846320"/>
            <a:ext cx="242316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200" b="1" i="0">
                <a:solidFill>
                  <a:srgbClr val="A3E635"/>
                </a:solidFill>
                <a:latin typeface="Unbounded"/>
              </a:rPr>
              <a:t>160+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27648" y="5532120"/>
            <a:ext cx="242316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DDDDEE"/>
                </a:solidFill>
                <a:latin typeface="Inter"/>
              </a:rPr>
              <a:t>Предложений собрано → 31 реформа в пакете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034272" y="4754880"/>
            <a:ext cx="2697480" cy="1325880"/>
          </a:xfrm>
          <a:prstGeom prst="rect">
            <a:avLst/>
          </a:prstGeom>
          <a:solidFill>
            <a:srgbClr val="2D2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71432" y="4846320"/>
            <a:ext cx="242316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200" b="1" i="0">
                <a:solidFill>
                  <a:srgbClr val="A3E635"/>
                </a:solidFill>
                <a:latin typeface="Unbounded"/>
              </a:rPr>
              <a:t>18 · 183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71432" y="5532120"/>
            <a:ext cx="242316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DDDDEE"/>
                </a:solidFill>
                <a:latin typeface="Inter"/>
              </a:rPr>
              <a:t>Юрисдикций международного анализа · источников верификации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02920" y="6199632"/>
            <a:ext cx="11155680" cy="310896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502920" y="6199632"/>
            <a:ext cx="50800" cy="310896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80720" y="6301232"/>
            <a:ext cx="10850880" cy="1076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ПАРЛАМЕНТСКАЯ ПОДДЕРЖКА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Депутат Тау Нургуль (Мажилис РК VIII созыва, фракция «Respublica») — инициатор обсуждения 30.04 и сегодняшнего заседания.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2 / 31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4E46E5"/>
                </a:solidFill>
                <a:latin typeface="Unbounded"/>
              </a:rPr>
              <a:t>КОНТЕКСТ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Креативная экономика РК — фрагментированная координация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874519"/>
            <a:ext cx="3721608" cy="274320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874519"/>
            <a:ext cx="50800" cy="274320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0720" y="1976119"/>
            <a:ext cx="3416808" cy="2540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РАЗМЕР СЕКТОРА</a:t>
            </a:r>
          </a:p>
          <a:p>
            <a:pPr>
              <a:spcBef>
                <a:spcPts val="400"/>
              </a:spcBef>
            </a:pPr>
            <a:r>
              <a:rPr sz="2800" b="1" i="0">
                <a:solidFill>
                  <a:srgbClr val="2D2560"/>
                </a:solidFill>
                <a:latin typeface="Unbounded"/>
              </a:rPr>
              <a:t>≈3,2% ВВП</a:t>
            </a:r>
          </a:p>
          <a:p>
            <a:pPr>
              <a:spcBef>
                <a:spcPts val="4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29 индустрий в 6 кластерах (по Концепции КИ 2026–2030). 46 600+ субъектов МСБ.</a:t>
            </a:r>
          </a:p>
        </p:txBody>
      </p:sp>
      <p:sp>
        <p:nvSpPr>
          <p:cNvPr id="8" name="Rectangle 7"/>
          <p:cNvSpPr/>
          <p:nvPr/>
        </p:nvSpPr>
        <p:spPr>
          <a:xfrm>
            <a:off x="4315968" y="1874519"/>
            <a:ext cx="3721608" cy="2743200"/>
          </a:xfrm>
          <a:prstGeom prst="rect">
            <a:avLst/>
          </a:prstGeom>
          <a:solidFill>
            <a:srgbClr val="FFF5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315968" y="1874519"/>
            <a:ext cx="50800" cy="2743200"/>
          </a:xfrm>
          <a:prstGeom prst="rect">
            <a:avLst/>
          </a:prstGeom>
          <a:solidFill>
            <a:srgbClr val="E05A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93768" y="1976119"/>
            <a:ext cx="3416808" cy="2540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E05A20"/>
                </a:solidFill>
                <a:latin typeface="Unbounded"/>
              </a:rPr>
              <a:t>КООРДИНАЦИЯ</a:t>
            </a:r>
          </a:p>
          <a:p>
            <a:pPr>
              <a:spcBef>
                <a:spcPts val="400"/>
              </a:spcBef>
            </a:pPr>
            <a:r>
              <a:rPr sz="2000" b="1" i="0">
                <a:solidFill>
                  <a:srgbClr val="E05A20"/>
                </a:solidFill>
                <a:latin typeface="Unbounded"/>
              </a:rPr>
              <a:t>8 ведомств</a:t>
            </a:r>
          </a:p>
          <a:p>
            <a:pPr>
              <a:spcBef>
                <a:spcPts val="400"/>
              </a:spcBef>
            </a:pPr>
            <a:r>
              <a:rPr sz="1200" b="1" i="0">
                <a:solidFill>
                  <a:srgbClr val="E05A20"/>
                </a:solidFill>
                <a:latin typeface="Unbounded"/>
              </a:rPr>
              <a:t>без единого координатора</a:t>
            </a:r>
          </a:p>
          <a:p>
            <a:pPr>
              <a:spcBef>
                <a:spcPts val="4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МКИ · МНЭ · Минфин · КГД · МИИ ЦР · МНВО · МТС · МПС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29016" y="1874519"/>
            <a:ext cx="3511296" cy="2743200"/>
          </a:xfrm>
          <a:prstGeom prst="rect">
            <a:avLst/>
          </a:prstGeom>
          <a:solidFill>
            <a:srgbClr val="FFF5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129016" y="1874519"/>
            <a:ext cx="50800" cy="2743200"/>
          </a:xfrm>
          <a:prstGeom prst="rect">
            <a:avLst/>
          </a:prstGeom>
          <a:solidFill>
            <a:srgbClr val="E05A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306816" y="1976119"/>
            <a:ext cx="3206496" cy="2540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E05A20"/>
                </a:solidFill>
                <a:latin typeface="Unbounded"/>
              </a:rPr>
              <a:t>ИНСТИТУЦИОНАЛЬНЫЙ ПРОБЕЛ</a:t>
            </a:r>
          </a:p>
          <a:p>
            <a:pPr>
              <a:spcBef>
                <a:spcPts val="400"/>
              </a:spcBef>
            </a:pPr>
            <a:r>
              <a:rPr sz="1300" b="1" i="0">
                <a:solidFill>
                  <a:srgbClr val="E05A20"/>
                </a:solidFill>
                <a:latin typeface="Unbounded"/>
              </a:rPr>
              <a:t>Нет единого центра принятия решений</a:t>
            </a:r>
          </a:p>
          <a:p>
            <a:pPr>
              <a:spcBef>
                <a:spcPts val="4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Каждое ведомство — своя повестка, своя стратегия, свой бюджет. Сектор как целое не управляется.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4846320"/>
            <a:ext cx="11155680" cy="141732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4846320"/>
            <a:ext cx="50800" cy="141732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80720" y="4947920"/>
            <a:ext cx="10850880" cy="1214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СИСТЕМНАЯ ДИАГНОСТИКА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Реформа киноиндустрии (3 фискальных направления — ЕАИС, рибейты, налоги) — часть более широкой задачи: создания институциональной рамки для всей креативной экономики РК. Без координационного центра реформы кино, музыки, gamedev, fashion, дизайна будут происходить параллельно и неэффективно.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20 / 31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4E46E5"/>
                </a:solidFill>
                <a:latin typeface="Unbounded"/>
              </a:rPr>
              <a:t>МИРОВАЯ ПРАКТИКА — 12 СТРАН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Все создали межведомственный механизм по ВСЕМУ креативному сектору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2920" y="1828800"/>
          <a:ext cx="1115568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8920"/>
                <a:gridCol w="2788920"/>
                <a:gridCol w="2788920"/>
                <a:gridCol w="2788920"/>
              </a:tblGrid>
              <a:tr h="260252"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СТРАНА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ОРГАН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УРОВЕНЬ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ОХВАТ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</a:tr>
              <a:tr h="260252"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2D2560"/>
                          </a:solidFill>
                          <a:latin typeface="Inter"/>
                        </a:rPr>
                        <a:t>Колумбия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1A1A2E"/>
                          </a:solidFill>
                          <a:latin typeface="Inter"/>
                        </a:rPr>
                        <a:t>Consejo Nacional de la Economía Naranja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Президентский декрет (Ley 1834/2017), при МК + 12 ведомств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Все CCI (Orange Economy)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60252"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2D2560"/>
                          </a:solidFill>
                          <a:latin typeface="Inter"/>
                        </a:rPr>
                        <a:t>Великобритания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1A1A2E"/>
                          </a:solidFill>
                          <a:latin typeface="Inter"/>
                        </a:rPr>
                        <a:t>Creative Industries Council (CIC)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Public-private, DCMS + DBT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9 sub-sectors (полный CCI)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  <a:tr h="260252"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2D2560"/>
                          </a:solidFill>
                          <a:latin typeface="Inter"/>
                        </a:rPr>
                        <a:t>Южная Корея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1A1A2E"/>
                          </a:solidFill>
                          <a:latin typeface="Inter"/>
                        </a:rPr>
                        <a:t>KOCCA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Agency при MCST (Act 9657/2009)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Кино, ТВ, gamedev, музыка, webtoons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60252"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2D2560"/>
                          </a:solidFill>
                          <a:latin typeface="Inter"/>
                        </a:rPr>
                        <a:t>Франция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1A1A2E"/>
                          </a:solidFill>
                          <a:latin typeface="Inter"/>
                        </a:rPr>
                        <a:t>CSF ICC (Conseil National de l'Industrie)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Межвед. при Премьер-министре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12 sub-sectors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  <a:tr h="260252"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2D2560"/>
                          </a:solidFill>
                          <a:latin typeface="Inter"/>
                        </a:rPr>
                        <a:t>Индонезия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1A1A2E"/>
                          </a:solidFill>
                          <a:latin typeface="Inter"/>
                        </a:rPr>
                        <a:t>Ministry of Creative Economy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Отдельное министерство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17 sub-sectors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60252"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2D2560"/>
                          </a:solidFill>
                          <a:latin typeface="Inter"/>
                        </a:rPr>
                        <a:t>ОАЭ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1A1A2E"/>
                          </a:solidFill>
                          <a:latin typeface="Inter"/>
                        </a:rPr>
                        <a:t>Cultural &amp; Creative Industries Council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При Минкультуре + Cabinet strategy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12 sub-sectors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  <a:tr h="260252"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2D2560"/>
                          </a:solidFill>
                          <a:latin typeface="Inter"/>
                        </a:rPr>
                        <a:t>Германия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1A1A2E"/>
                          </a:solidFill>
                          <a:latin typeface="Inter"/>
                        </a:rPr>
                        <a:t>Initiative Kultur- und Kreativwirtschaft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Joint BMWE + BKM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11 sub-markets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60252"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2D2560"/>
                          </a:solidFill>
                          <a:latin typeface="Inter"/>
                        </a:rPr>
                        <a:t>Сингапур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1A1A2E"/>
                          </a:solidFill>
                          <a:latin typeface="Inter"/>
                        </a:rPr>
                        <a:t>IMDA + NAC + STB tri-agency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3 министерства, joint WG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Все CCI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  <a:tr h="260252"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2D2560"/>
                          </a:solidFill>
                          <a:latin typeface="Inter"/>
                        </a:rPr>
                        <a:t>Сауд. Аравия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1A1A2E"/>
                          </a:solidFill>
                          <a:latin typeface="Inter"/>
                        </a:rPr>
                        <a:t>Ministry of Culture + 11 Commissions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Министерство при Cabinet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16 sub-sectors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60252"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2D2560"/>
                          </a:solidFill>
                          <a:latin typeface="Inter"/>
                        </a:rPr>
                        <a:t>Россия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1A1A2E"/>
                          </a:solidFill>
                          <a:latin typeface="Inter"/>
                        </a:rPr>
                        <a:t>ФЗ + АНО «Креативная экономика»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Рамочный закон + Минэк + Совет при Президенте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IT, реклама + классические CCI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  <a:tr h="260252"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2D2560"/>
                          </a:solidFill>
                          <a:latin typeface="Inter"/>
                        </a:rPr>
                        <a:t>ЕС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1A1A2E"/>
                          </a:solidFill>
                          <a:latin typeface="Inter"/>
                        </a:rPr>
                        <a:t>Creative Europe (DG EAC + CONNECT)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Программа ЕК (cross-DG)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Все CCI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60256"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2D2560"/>
                          </a:solidFill>
                          <a:latin typeface="Inter"/>
                        </a:rPr>
                        <a:t>Австралия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1" i="0">
                          <a:solidFill>
                            <a:srgbClr val="1A1A2E"/>
                          </a:solidFill>
                          <a:latin typeface="Inter"/>
                        </a:rPr>
                        <a:t>Creative Australia + Office for the Arts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Statutory agency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800" b="0" i="0">
                          <a:solidFill>
                            <a:srgbClr val="1A1A2E"/>
                          </a:solidFill>
                          <a:latin typeface="Inter"/>
                        </a:rPr>
                        <a:t>Полный спектр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02920" y="5349240"/>
            <a:ext cx="11155680" cy="91440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5349240"/>
            <a:ext cx="50800" cy="91440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0720" y="5450840"/>
            <a:ext cx="10850880" cy="711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КЛЮЧЕВОЙ ВЫВОД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Изолированная МРГ только по кино — региональная аномалия. В 12 проанализированных странах ВСЕ создали межведомственную координацию по ВСЕМУ креативному сектору. Кино — лишь один из 9–17 субсекторов в общей рамке.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21 / 31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4E46E5"/>
                </a:solidFill>
                <a:latin typeface="Unbounded"/>
              </a:rPr>
              <a:t>ТОП-3 МОДЕЛИ ДЛЯ КАЗАХСТАНА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Три эталона для синтеза в МРГ-КИ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874519"/>
            <a:ext cx="3721608" cy="438912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874519"/>
            <a:ext cx="50800" cy="438912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67512" y="2011680"/>
            <a:ext cx="3392424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🇨🇴 КОЛУМБИЯ (БАЗОВАЯ МОДЕЛЬ)</a:t>
            </a:r>
          </a:p>
          <a:p>
            <a:pPr>
              <a:spcBef>
                <a:spcPts val="600"/>
              </a:spcBef>
            </a:pPr>
            <a:r>
              <a:rPr sz="1200" b="1" i="0">
                <a:solidFill>
                  <a:srgbClr val="2D2560"/>
                </a:solidFill>
                <a:latin typeface="Unbounded"/>
              </a:rPr>
              <a:t>Consejo Nacional de la Economía Naranja</a:t>
            </a:r>
          </a:p>
          <a:p>
            <a:pPr>
              <a:spcBef>
                <a:spcPts val="1000"/>
              </a:spcBef>
            </a:pPr>
            <a:r>
              <a:rPr sz="900" b="0" i="0">
                <a:solidFill>
                  <a:srgbClr val="1A1A2E"/>
                </a:solidFill>
                <a:latin typeface="Inter"/>
              </a:rPr>
              <a:t>Унитарная президентская республика (как РК). Совет при МК с 12 ведомствами создан президентским декретом — прямой нормативный шаблон. 7-летние налоговые каникулы для CCI компаний. Áreas de Desarrollo Naranja = креативные зоны.</a:t>
            </a:r>
          </a:p>
          <a:p>
            <a:pPr>
              <a:spcBef>
                <a:spcPts val="800"/>
              </a:spcBef>
            </a:pPr>
            <a:r>
              <a:rPr sz="900" b="1" i="0">
                <a:solidFill>
                  <a:srgbClr val="4E46E5"/>
                </a:solidFill>
                <a:latin typeface="Inter"/>
              </a:rPr>
              <a:t>Взять: Состав совета + закон 1834/2017 как референс для рамочного закона РК</a:t>
            </a:r>
          </a:p>
        </p:txBody>
      </p:sp>
      <p:sp>
        <p:nvSpPr>
          <p:cNvPr id="8" name="Rectangle 7"/>
          <p:cNvSpPr/>
          <p:nvPr/>
        </p:nvSpPr>
        <p:spPr>
          <a:xfrm>
            <a:off x="4315968" y="1874519"/>
            <a:ext cx="3721608" cy="438912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315968" y="1874519"/>
            <a:ext cx="50800" cy="438912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80560" y="2011680"/>
            <a:ext cx="3392424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🇰🇷 КОРЕЯ (ОПЕРАЦИОННАЯ)</a:t>
            </a:r>
          </a:p>
          <a:p>
            <a:pPr>
              <a:spcBef>
                <a:spcPts val="600"/>
              </a:spcBef>
            </a:pPr>
            <a:r>
              <a:rPr sz="1200" b="1" i="0">
                <a:solidFill>
                  <a:srgbClr val="2D2560"/>
                </a:solidFill>
                <a:latin typeface="Unbounded"/>
              </a:rPr>
              <a:t>KOCCA — единый operator</a:t>
            </a:r>
          </a:p>
          <a:p>
            <a:pPr>
              <a:spcBef>
                <a:spcPts val="1000"/>
              </a:spcBef>
            </a:pPr>
            <a:r>
              <a:rPr sz="900" b="0" i="0">
                <a:solidFill>
                  <a:srgbClr val="1A1A2E"/>
                </a:solidFill>
                <a:latin typeface="Inter"/>
              </a:rPr>
              <a:t>Слияние разрозненных агентств в один operator (2009): экспорт контента $5 → $13,2 млрд (×2,6 за 15 лет). Бюджет ×3,5 за 3 года (504 → 1 744 млрд KRW).</a:t>
            </a:r>
          </a:p>
          <a:p>
            <a:pPr>
              <a:spcBef>
                <a:spcPts val="800"/>
              </a:spcBef>
            </a:pPr>
            <a:r>
              <a:rPr sz="900" b="1" i="0">
                <a:solidFill>
                  <a:srgbClr val="4E46E5"/>
                </a:solidFill>
                <a:latin typeface="Inter"/>
              </a:rPr>
              <a:t>Взять: Идея единого operator «Creative KZ / QazContent» при МКИ — 5 бюджетных линий KOCCA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29016" y="1874519"/>
            <a:ext cx="3721608" cy="438912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129016" y="1874519"/>
            <a:ext cx="50800" cy="438912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93608" y="2011680"/>
            <a:ext cx="3392424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🇦🇪 ОАЭ (ПОЛИТИЧЕСКАЯ РАМКА)</a:t>
            </a:r>
          </a:p>
          <a:p>
            <a:pPr>
              <a:spcBef>
                <a:spcPts val="600"/>
              </a:spcBef>
            </a:pPr>
            <a:r>
              <a:rPr sz="1200" b="1" i="0">
                <a:solidFill>
                  <a:srgbClr val="2D2560"/>
                </a:solidFill>
                <a:latin typeface="Unbounded"/>
              </a:rPr>
              <a:t>National Strategy 2031 + Royal Patronage</a:t>
            </a:r>
          </a:p>
          <a:p>
            <a:pPr>
              <a:spcBef>
                <a:spcPts val="1000"/>
              </a:spcBef>
            </a:pPr>
            <a:r>
              <a:rPr sz="900" b="0" i="0">
                <a:solidFill>
                  <a:srgbClr val="1A1A2E"/>
                </a:solidFill>
                <a:latin typeface="Inter"/>
              </a:rPr>
              <a:t>Petrostate в транзите (как РК). Цель «5% ВВП к 2031» — измеримый политический ориентир. Royal patronage = политический вес сектора. Dubai 8 300 → 15 000 creative companies.</a:t>
            </a:r>
          </a:p>
          <a:p>
            <a:pPr>
              <a:spcBef>
                <a:spcPts val="800"/>
              </a:spcBef>
            </a:pPr>
            <a:r>
              <a:rPr sz="900" b="1" i="0">
                <a:solidFill>
                  <a:srgbClr val="4E46E5"/>
                </a:solidFill>
                <a:latin typeface="Inter"/>
              </a:rPr>
              <a:t>Взять: Национальная стратегия КИ + KPI «доля КИ в ВВП к 2030» + патронаж Премьера/Президента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22 / 31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E05A20"/>
                </a:solidFill>
                <a:latin typeface="Unbounded"/>
              </a:rPr>
              <a:t>ПРЕДЛОЖЕНИЕ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МРГ-КИ при Канцелярии Премьер-Министра РК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828800"/>
            <a:ext cx="11155680" cy="109728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828800"/>
            <a:ext cx="50800" cy="109728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0720" y="1930400"/>
            <a:ext cx="10850880" cy="894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ГЛАВНЫЙ СИСТЕМНЫЙ ЗАПРОС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Создание Межведомственной рабочей группы по комплексной реформе креативных индустрий (МРГ-КИ) при Канцелярии Премьер-Министра Республики Казахстан под руководством Заместителя Премьер-Министра — Министра культуры и информации А.Г. Балаевой.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310896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2D2560"/>
                </a:solidFill>
                <a:latin typeface="Unbounded"/>
              </a:rPr>
              <a:t>Состав МРГ-КИ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920" y="3566160"/>
            <a:ext cx="3657600" cy="1874519"/>
          </a:xfrm>
          <a:prstGeom prst="rect">
            <a:avLst/>
          </a:prstGeom>
          <a:solidFill>
            <a:srgbClr val="F5FD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02920" y="3566160"/>
            <a:ext cx="50800" cy="1874519"/>
          </a:xfrm>
          <a:prstGeom prst="rect">
            <a:avLst/>
          </a:prstGeom>
          <a:solidFill>
            <a:srgbClr val="5A8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0720" y="3667760"/>
            <a:ext cx="3352800" cy="167131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5A8A1A"/>
                </a:solidFill>
                <a:latin typeface="Unbounded"/>
              </a:rPr>
              <a:t>ГОСУДАРСТВО (12 ВЕДОМСТВ)</a:t>
            </a:r>
          </a:p>
          <a:p>
            <a:pPr>
              <a:spcBef>
                <a:spcPts val="4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МКИ · МНЭ · Минфин · КГД · МИИ ЦР · МНВО · Минюст · МТС · МТИ · АЗРК · АСПИР · МИД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51960" y="3566160"/>
            <a:ext cx="3657600" cy="1874519"/>
          </a:xfrm>
          <a:prstGeom prst="rect">
            <a:avLst/>
          </a:prstGeom>
          <a:solidFill>
            <a:srgbClr val="F5FD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251960" y="3566160"/>
            <a:ext cx="50800" cy="1874519"/>
          </a:xfrm>
          <a:prstGeom prst="rect">
            <a:avLst/>
          </a:prstGeom>
          <a:solidFill>
            <a:srgbClr val="5A8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29760" y="3667760"/>
            <a:ext cx="3352800" cy="167131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5A8A1A"/>
                </a:solidFill>
                <a:latin typeface="Unbounded"/>
              </a:rPr>
              <a:t>ИНСТИТУТЫ РАЗВИТИЯ (3)</a:t>
            </a:r>
          </a:p>
          <a:p>
            <a:pPr>
              <a:spcBef>
                <a:spcPts val="4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МФЦА (фонды и IP) · Astana Hub (gamedev, анимация, VFX) · QazTrade (экспорт КИ)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01000" y="3566160"/>
            <a:ext cx="3703320" cy="1874519"/>
          </a:xfrm>
          <a:prstGeom prst="rect">
            <a:avLst/>
          </a:prstGeom>
          <a:solidFill>
            <a:srgbClr val="F5FD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01000" y="3566160"/>
            <a:ext cx="50800" cy="1874519"/>
          </a:xfrm>
          <a:prstGeom prst="rect">
            <a:avLst/>
          </a:prstGeom>
          <a:solidFill>
            <a:srgbClr val="5A8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178800" y="3667760"/>
            <a:ext cx="3398520" cy="167131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5A8A1A"/>
                </a:solidFill>
                <a:latin typeface="Unbounded"/>
              </a:rPr>
              <a:t>ОТРАСЛЕВАЯ КОАЛИЦИЯ</a:t>
            </a:r>
          </a:p>
          <a:p>
            <a:pPr>
              <a:spcBef>
                <a:spcPts val="4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CIAQ · Лига кинематографистов · НПП «Атамекен» · Tolqyn Film Fund · Dala Edge · эксперты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55321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2D2560"/>
                </a:solidFill>
                <a:latin typeface="Unbounded"/>
              </a:rPr>
              <a:t>Мандат МРГ-КИ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" y="5852160"/>
            <a:ext cx="111556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0">
                <a:solidFill>
                  <a:srgbClr val="1A1A2E"/>
                </a:solidFill>
                <a:latin typeface="Inter"/>
              </a:rPr>
              <a:t>Разработка пакета поправок в Закон 212-VI, НК РК, КоАП РК · Координация реформ по 29 индустриям в 6 кластерах · Согласование бюджетов через Минфин и АСПИР · Мониторинг KPI «доля КИ в ВВП = 5% к 2030» · Координация с акиматами · Открытая публичная отчётность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23 / 31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E05A20"/>
                </a:solidFill>
                <a:latin typeface="Unbounded"/>
              </a:rPr>
              <a:t>ДОРОЖНАЯ КАРТА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2026–2030: от Рабочей группы к национальной стратегии КИ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874519"/>
            <a:ext cx="269748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874519"/>
            <a:ext cx="50800" cy="310896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67512" y="2039111"/>
            <a:ext cx="2368296" cy="277977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Q3 2026 · ЗАПУСК</a:t>
            </a:r>
          </a:p>
          <a:p>
            <a:pPr>
              <a:spcBef>
                <a:spcPts val="600"/>
              </a:spcBef>
            </a:pPr>
            <a:r>
              <a:rPr sz="1400" b="1" i="0">
                <a:solidFill>
                  <a:srgbClr val="2D2560"/>
                </a:solidFill>
                <a:latin typeface="Unbounded"/>
              </a:rPr>
              <a:t>Учреждение МРГ-КИ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Распоряжение Канцелярии Премьер-Министра РК · Утверждение состава · Первое заседание · Пакет реформы кино как пилот</a:t>
            </a:r>
          </a:p>
        </p:txBody>
      </p:sp>
      <p:sp>
        <p:nvSpPr>
          <p:cNvPr id="8" name="Rectangle 7"/>
          <p:cNvSpPr/>
          <p:nvPr/>
        </p:nvSpPr>
        <p:spPr>
          <a:xfrm>
            <a:off x="3346704" y="1874519"/>
            <a:ext cx="269748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346704" y="1874519"/>
            <a:ext cx="50800" cy="310896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511296" y="2039111"/>
            <a:ext cx="2368296" cy="277977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Q1 2027 · СТРАТЕГИЯ</a:t>
            </a:r>
          </a:p>
          <a:p>
            <a:pPr>
              <a:spcBef>
                <a:spcPts val="600"/>
              </a:spcBef>
            </a:pPr>
            <a:r>
              <a:rPr sz="1400" b="1" i="0">
                <a:solidFill>
                  <a:srgbClr val="2D2560"/>
                </a:solidFill>
                <a:latin typeface="Unbounded"/>
              </a:rPr>
              <a:t>Стратегия КИ до 2030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На базе Концепции 2026–2030 · KPI = 5% ВВП · 29 индустрий → 6 национальных программ · Бюджет 50+ млрд тг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0488" y="1874519"/>
            <a:ext cx="269748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90488" y="1874519"/>
            <a:ext cx="50800" cy="310896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55080" y="2039111"/>
            <a:ext cx="2368296" cy="277977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2027–2028 · РЕФОРМА</a:t>
            </a:r>
          </a:p>
          <a:p>
            <a:pPr>
              <a:spcBef>
                <a:spcPts val="600"/>
              </a:spcBef>
            </a:pPr>
            <a:r>
              <a:rPr sz="1400" b="1" i="0">
                <a:solidFill>
                  <a:srgbClr val="2D2560"/>
                </a:solidFill>
                <a:latin typeface="Unbounded"/>
              </a:rPr>
              <a:t>Законодательство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Пакет поправок: НК · КоАП · 212-VI · бюджетный кодекс · трудовое законодательство · IP-режимы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34272" y="1874519"/>
            <a:ext cx="269748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034272" y="1874519"/>
            <a:ext cx="50800" cy="310896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98864" y="2039111"/>
            <a:ext cx="2368296" cy="277977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2029–2030 · МАСШТАБ</a:t>
            </a:r>
          </a:p>
          <a:p>
            <a:pPr>
              <a:spcBef>
                <a:spcPts val="600"/>
              </a:spcBef>
            </a:pPr>
            <a:r>
              <a:rPr sz="1400" b="1" i="0">
                <a:solidFill>
                  <a:srgbClr val="2D2560"/>
                </a:solidFill>
                <a:latin typeface="Unbounded"/>
              </a:rPr>
              <a:t>Институционализация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Создание единого operator «Qaz Content» (по KOCCA) · Региональные creative-зоны (по Naranja) · Экспорт КИ — $200 млн/год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" y="5166360"/>
            <a:ext cx="11155680" cy="1097280"/>
          </a:xfrm>
          <a:prstGeom prst="rect">
            <a:avLst/>
          </a:prstGeom>
          <a:solidFill>
            <a:srgbClr val="FFFB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02920" y="5166360"/>
            <a:ext cx="50800" cy="1097280"/>
          </a:xfrm>
          <a:prstGeom prst="rect">
            <a:avLst/>
          </a:prstGeom>
          <a:solidFill>
            <a:srgbClr val="E05A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0720" y="5267960"/>
            <a:ext cx="10850880" cy="894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E05A20"/>
                </a:solidFill>
                <a:latin typeface="Unbounded"/>
              </a:rPr>
              <a:t>СВЯЗЬ С РЕФОРМОЙ КИНО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Реформа киноиндустрии (3 блока: ЕАИС + рибейты + налоги) — пилотный проект МРГ-КИ. Если МРГ-КИ доказывает работоспособность на кино — модель распространяется на музыку, gamedev, fashion, дизайн, gastronomy в 2027–2028.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24 / 31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5029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 i="0">
                <a:solidFill>
                  <a:srgbClr val="A3E635"/>
                </a:solidFill>
                <a:latin typeface="Unbounded"/>
              </a:rPr>
              <a:t>СОВМЕСТНЫЙ ЗАПРОС РАБОЧЕЙ ГРУППЫ К ПАРЛАМЕНТУ И ПРАВИТЕЛЬСТВУ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80160"/>
            <a:ext cx="111556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000" b="1" i="0">
                <a:solidFill>
                  <a:srgbClr val="FFFFFF"/>
                </a:solidFill>
                <a:latin typeface="Unbounded"/>
              </a:rPr>
              <a:t>Просим поддержать </a:t>
            </a:r>
            <a:r>
              <a:rPr sz="4000" b="1">
                <a:solidFill>
                  <a:srgbClr val="A3E635"/>
                </a:solidFill>
                <a:latin typeface="Unbounded"/>
              </a:rPr>
              <a:t>3 действия</a:t>
            </a:r>
          </a:p>
        </p:txBody>
      </p:sp>
      <p:sp>
        <p:nvSpPr>
          <p:cNvPr id="5" name="Oval 4"/>
          <p:cNvSpPr/>
          <p:nvPr/>
        </p:nvSpPr>
        <p:spPr>
          <a:xfrm>
            <a:off x="502920" y="3017520"/>
            <a:ext cx="640080" cy="640080"/>
          </a:xfrm>
          <a:prstGeom prst="ellipse">
            <a:avLst/>
          </a:prstGeom>
          <a:solidFill>
            <a:srgbClr val="A3E6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400" b="1" i="0">
                <a:solidFill>
                  <a:srgbClr val="2D2560"/>
                </a:solidFill>
                <a:latin typeface="Unbounded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25880" y="3063240"/>
            <a:ext cx="103327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FFFFF"/>
                </a:solidFill>
                <a:latin typeface="Inter"/>
              </a:rPr>
              <a:t>Внести в Канцелярию Премьер-Министра РК официальное обращение о создании Межведомственной рабочей группы по комплексной реформе креативных индустрий (МРГ-КИ) под руководством А.Г. Балаевой</a:t>
            </a:r>
          </a:p>
        </p:txBody>
      </p:sp>
      <p:sp>
        <p:nvSpPr>
          <p:cNvPr id="7" name="Oval 6"/>
          <p:cNvSpPr/>
          <p:nvPr/>
        </p:nvSpPr>
        <p:spPr>
          <a:xfrm>
            <a:off x="502920" y="3977640"/>
            <a:ext cx="640080" cy="640080"/>
          </a:xfrm>
          <a:prstGeom prst="ellipse">
            <a:avLst/>
          </a:prstGeom>
          <a:solidFill>
            <a:srgbClr val="A3E6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400" b="1" i="0">
                <a:solidFill>
                  <a:srgbClr val="2D2560"/>
                </a:solidFill>
                <a:latin typeface="Unbounded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25880" y="4023360"/>
            <a:ext cx="103327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FFFFF"/>
                </a:solidFill>
                <a:latin typeface="Inter"/>
              </a:rPr>
              <a:t>Инициировать в Мажилисе пакет поправок в Закон РК «О кинематографии» № 212-VI ЗРК + новую статью КоАП РК о штрафах за неподключение к ЕАИС (по модели ст. 19.7.7 КоАП РФ — 0,1–4% выручки)</a:t>
            </a:r>
          </a:p>
        </p:txBody>
      </p:sp>
      <p:sp>
        <p:nvSpPr>
          <p:cNvPr id="9" name="Oval 8"/>
          <p:cNvSpPr/>
          <p:nvPr/>
        </p:nvSpPr>
        <p:spPr>
          <a:xfrm>
            <a:off x="502920" y="4937760"/>
            <a:ext cx="640080" cy="640080"/>
          </a:xfrm>
          <a:prstGeom prst="ellipse">
            <a:avLst/>
          </a:prstGeom>
          <a:solidFill>
            <a:srgbClr val="A3E6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400" b="1" i="0">
                <a:solidFill>
                  <a:srgbClr val="2D2560"/>
                </a:solidFill>
                <a:latin typeface="Unbounded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25880" y="4983480"/>
            <a:ext cx="103327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FFFFF"/>
                </a:solidFill>
                <a:latin typeface="Inter"/>
              </a:rPr>
              <a:t>Поручить Минфину + МКИ + АСПИР проработать пакет 7 налоговых мер + рибейтную программу 35%+5×5% в горизонте 2026 Q3 — для включения в проект бюджета 2027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FFFFFF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CCCCDD"/>
                </a:solidFill>
                <a:latin typeface="Unbounded"/>
              </a:rPr>
              <a:t>Слайд 25 / 31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645920"/>
            <a:ext cx="1115568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0000" b="1" i="0">
                <a:solidFill>
                  <a:srgbClr val="2D2560"/>
                </a:solidFill>
                <a:latin typeface="Unbounded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4572000"/>
            <a:ext cx="111556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800" b="1" i="0">
                <a:solidFill>
                  <a:srgbClr val="2D2560"/>
                </a:solidFill>
                <a:latin typeface="Unbounded"/>
              </a:rPr>
              <a:t>ВОПРОСЫ · ОБСУЖДЕНИЕ · 15:30–16:00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5486400"/>
            <a:ext cx="111556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1" i="0">
                <a:solidFill>
                  <a:srgbClr val="2D2560"/>
                </a:solidFill>
                <a:latin typeface="Inter"/>
              </a:rPr>
              <a:t>Контакты Рабочей группы:</a:t>
            </a:r>
          </a:p>
          <a:p>
            <a:pPr algn="ctr">
              <a:spcBef>
                <a:spcPts val="400"/>
              </a:spcBef>
            </a:pPr>
            <a:r>
              <a:rPr sz="1100" b="0" i="0">
                <a:solidFill>
                  <a:srgbClr val="2D2560"/>
                </a:solidFill>
                <a:latin typeface="Inter"/>
              </a:rPr>
              <a:t>Туганов Д.Х. (CIAQ) · david@ciaq.kz · ciaq.kz/reforma-kino</a:t>
            </a:r>
          </a:p>
          <a:p>
            <a:pPr algn="ctr">
              <a:spcBef>
                <a:spcPts val="400"/>
              </a:spcBef>
            </a:pPr>
            <a:r>
              <a:rPr sz="1100" b="0" i="0">
                <a:solidFill>
                  <a:srgbClr val="2D2560"/>
                </a:solidFill>
                <a:latin typeface="Inter"/>
              </a:rPr>
              <a:t>Курмашев Э. (Tolqyn Film Fund) · Баталов А. (Лига) · Кикимов М.С. (Dala Edge)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4E46E5"/>
                </a:solidFill>
                <a:latin typeface="Unbounded"/>
              </a:rPr>
              <a:t>ПРИЛОЖЕНИЕ 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Совокупный бюджетный эффект пакета 2026–2030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874519"/>
            <a:ext cx="5532120" cy="3108960"/>
          </a:xfrm>
          <a:prstGeom prst="rect">
            <a:avLst/>
          </a:prstGeom>
          <a:solidFill>
            <a:srgbClr val="2D2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874519"/>
            <a:ext cx="50800" cy="310896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2011680"/>
            <a:ext cx="5212080" cy="2834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A3E635"/>
                </a:solidFill>
                <a:latin typeface="Unbounded"/>
              </a:rPr>
              <a:t>ГОД 1–2 (2026–2027)</a:t>
            </a:r>
          </a:p>
          <a:p>
            <a:pPr>
              <a:spcBef>
                <a:spcPts val="800"/>
              </a:spcBef>
            </a:pPr>
            <a:r>
              <a:rPr sz="3200" b="1" i="0">
                <a:solidFill>
                  <a:srgbClr val="A3E635"/>
                </a:solidFill>
                <a:latin typeface="Unbounded"/>
              </a:rPr>
              <a:t>22–33 млрд тг/год</a:t>
            </a:r>
          </a:p>
          <a:p>
            <a:pPr>
              <a:spcBef>
                <a:spcPts val="800"/>
              </a:spcBef>
            </a:pPr>
            <a:r>
              <a:rPr sz="1100" b="0" i="0">
                <a:solidFill>
                  <a:srgbClr val="DDDDEE"/>
                </a:solidFill>
                <a:latin typeface="Inter"/>
              </a:rPr>
              <a:t>• Рибейты (5 млрд)</a:t>
            </a:r>
          </a:p>
          <a:p>
            <a:pPr>
              <a:spcBef>
                <a:spcPts val="200"/>
              </a:spcBef>
            </a:pPr>
            <a:r>
              <a:rPr sz="1100" b="0" i="0">
                <a:solidFill>
                  <a:srgbClr val="DDDDEE"/>
                </a:solidFill>
                <a:latin typeface="Inter"/>
              </a:rPr>
              <a:t>• НДС-льгота на билеты (3–5)</a:t>
            </a:r>
          </a:p>
          <a:p>
            <a:pPr>
              <a:spcBef>
                <a:spcPts val="200"/>
              </a:spcBef>
            </a:pPr>
            <a:r>
              <a:rPr sz="1100" b="0" i="0">
                <a:solidFill>
                  <a:srgbClr val="DDDDEE"/>
                </a:solidFill>
                <a:latin typeface="Inter"/>
              </a:rPr>
              <a:t>• Налоговый кредит ramp-up (8–12)</a:t>
            </a:r>
          </a:p>
          <a:p>
            <a:pPr>
              <a:spcBef>
                <a:spcPts val="200"/>
              </a:spcBef>
            </a:pPr>
            <a:r>
              <a:rPr sz="1100" b="0" i="0">
                <a:solidFill>
                  <a:srgbClr val="DDDDEE"/>
                </a:solidFill>
                <a:latin typeface="Inter"/>
              </a:rPr>
              <a:t>• R&amp;D + самозанятые + СЭЗ (1,5–4)</a:t>
            </a:r>
          </a:p>
          <a:p>
            <a:pPr>
              <a:spcBef>
                <a:spcPts val="200"/>
              </a:spcBef>
            </a:pPr>
            <a:r>
              <a:rPr sz="1100" b="0" i="0">
                <a:solidFill>
                  <a:srgbClr val="DDDDEE"/>
                </a:solidFill>
                <a:latin typeface="Inter"/>
              </a:rPr>
              <a:t>• Tax Shelter оценка реализуемости + опытный (3–5)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2200" y="1874519"/>
            <a:ext cx="5532120" cy="3108960"/>
          </a:xfrm>
          <a:prstGeom prst="rect">
            <a:avLst/>
          </a:prstGeom>
          <a:solidFill>
            <a:srgbClr val="F5FD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172200" y="1874519"/>
            <a:ext cx="50800" cy="3108960"/>
          </a:xfrm>
          <a:prstGeom prst="rect">
            <a:avLst/>
          </a:prstGeom>
          <a:solidFill>
            <a:srgbClr val="5A8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55080" y="2011680"/>
            <a:ext cx="5212080" cy="2834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5A8A1A"/>
                </a:solidFill>
                <a:latin typeface="Unbounded"/>
              </a:rPr>
              <a:t>ГОД 3–4 (2028–2029)</a:t>
            </a:r>
          </a:p>
          <a:p>
            <a:pPr>
              <a:spcBef>
                <a:spcPts val="800"/>
              </a:spcBef>
            </a:pPr>
            <a:r>
              <a:rPr sz="3200" b="1" i="0">
                <a:solidFill>
                  <a:srgbClr val="5A8A1A"/>
                </a:solidFill>
                <a:latin typeface="Unbounded"/>
              </a:rPr>
              <a:t>50–80 млрд тг/год</a:t>
            </a:r>
          </a:p>
          <a:p>
            <a:pPr>
              <a:spcBef>
                <a:spcPts val="800"/>
              </a:spcBef>
            </a:pPr>
            <a:r>
              <a:rPr sz="1100" b="1" i="0">
                <a:solidFill>
                  <a:srgbClr val="1A1A2E"/>
                </a:solidFill>
                <a:latin typeface="Inter"/>
              </a:rPr>
              <a:t>Прямой экономический эффект:</a:t>
            </a:r>
          </a:p>
          <a:p>
            <a:pPr>
              <a:spcBef>
                <a:spcPts val="4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Привлечённые иностранные проекты: 5–10/год</a:t>
            </a:r>
          </a:p>
          <a:p>
            <a:pPr>
              <a:spcBef>
                <a:spcPts val="2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Рост локального производства: ×2 от базы</a:t>
            </a:r>
          </a:p>
          <a:p>
            <a:pPr>
              <a:spcBef>
                <a:spcPts val="2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+5 000 рабочих мест в киноотрасли</a:t>
            </a:r>
          </a:p>
          <a:p>
            <a:pPr>
              <a:spcBef>
                <a:spcPts val="2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Экспорт услуг: $30–60 млн/год</a:t>
            </a:r>
          </a:p>
          <a:p>
            <a:pPr>
              <a:spcBef>
                <a:spcPts val="200"/>
              </a:spcBef>
            </a:pPr>
            <a:r>
              <a:rPr sz="1100" b="0" i="0">
                <a:solidFill>
                  <a:srgbClr val="1A1A2E"/>
                </a:solidFill>
                <a:latin typeface="Inter"/>
              </a:rPr>
              <a:t>• Кинотуризм: +$50–100 млн/год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" y="5166360"/>
            <a:ext cx="11155680" cy="109728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02920" y="5166360"/>
            <a:ext cx="50800" cy="109728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0720" y="5267960"/>
            <a:ext cx="10850880" cy="894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ТОЧКА НЕЙТРАЛЬНОСТИ — 4–6 ЛЕТ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К 2030 году совокупный эффект превышает совокупные «потери» бюджета. Мультипликатор OECD/Olsberg SPI 2–3× — единая методология для всех 7 мер.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27 / 31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4E46E5"/>
                </a:solidFill>
                <a:latin typeface="Unbounded"/>
              </a:rPr>
              <a:t>ПРИЛОЖЕНИЕ 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Документальная база Рабочей группы — 6 документов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2920" y="1828800"/>
          <a:ext cx="1115568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8560"/>
                <a:gridCol w="3718560"/>
                <a:gridCol w="3718560"/>
              </a:tblGrid>
              <a:tr h="470262"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ДОКУМЕНТ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ОБЪЁМ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НАЗНАЧЕНИЕ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</a:tr>
              <a:tr h="470262">
                <a:tc>
                  <a:txBody>
                    <a:bodyPr lIns="63500" rIns="63500" tIns="38100" bIns="38100"/>
                    <a:lstStyle/>
                    <a:p>
                      <a:r>
                        <a:rPr sz="1100" b="1" i="0">
                          <a:solidFill>
                            <a:srgbClr val="2D2560"/>
                          </a:solidFill>
                          <a:latin typeface="Inter"/>
                        </a:rPr>
                        <a:t>Сводное резюме (расширенное)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100" b="0" i="0">
                          <a:solidFill>
                            <a:srgbClr val="1A1A2E"/>
                          </a:solidFill>
                          <a:latin typeface="Inter"/>
                        </a:rPr>
                        <a:t>4 500 слов · 13 таблиц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100" b="0" i="0">
                          <a:solidFill>
                            <a:srgbClr val="1A1A2E"/>
                          </a:solidFill>
                          <a:latin typeface="Inter"/>
                        </a:rPr>
                        <a:t>Главный документ пакета для гос. органов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70262">
                <a:tc>
                  <a:txBody>
                    <a:bodyPr lIns="63500" rIns="63500" tIns="38100" bIns="38100"/>
                    <a:lstStyle/>
                    <a:p>
                      <a:r>
                        <a:rPr sz="1100" b="1" i="0">
                          <a:solidFill>
                            <a:srgbClr val="2D2560"/>
                          </a:solidFill>
                          <a:latin typeface="Inter"/>
                        </a:rPr>
                        <a:t>Краткая справка Рабочей группы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100" b="0" i="0">
                          <a:solidFill>
                            <a:srgbClr val="1A1A2E"/>
                          </a:solidFill>
                          <a:latin typeface="Inter"/>
                        </a:rPr>
                        <a:t>1 страница A4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100" b="0" i="0">
                          <a:solidFill>
                            <a:srgbClr val="1A1A2E"/>
                          </a:solidFill>
                          <a:latin typeface="Inter"/>
                        </a:rPr>
                        <a:t>Для презентаций, печати на бланке коалиции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  <a:tr h="470262">
                <a:tc>
                  <a:txBody>
                    <a:bodyPr lIns="63500" rIns="63500" tIns="38100" bIns="38100"/>
                    <a:lstStyle/>
                    <a:p>
                      <a:r>
                        <a:rPr sz="1100" b="1" i="0">
                          <a:solidFill>
                            <a:srgbClr val="2D2560"/>
                          </a:solidFill>
                          <a:latin typeface="Inter"/>
                        </a:rPr>
                        <a:t>Аналитическая записка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100" b="0" i="0">
                          <a:solidFill>
                            <a:srgbClr val="1A1A2E"/>
                          </a:solidFill>
                          <a:latin typeface="Inter"/>
                        </a:rPr>
                        <a:t>13 200 слов · 26 таблиц · 183 источника · 18 юрисдикций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100" b="0" i="0">
                          <a:solidFill>
                            <a:srgbClr val="1A1A2E"/>
                          </a:solidFill>
                          <a:latin typeface="Inter"/>
                        </a:rPr>
                        <a:t>Глубокая фискальная аналитика 3 проблем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70262">
                <a:tc>
                  <a:txBody>
                    <a:bodyPr lIns="63500" rIns="63500" tIns="38100" bIns="38100"/>
                    <a:lstStyle/>
                    <a:p>
                      <a:r>
                        <a:rPr sz="1100" b="1" i="0">
                          <a:solidFill>
                            <a:srgbClr val="2D2560"/>
                          </a:solidFill>
                          <a:latin typeface="Inter"/>
                        </a:rPr>
                        <a:t>FAQ — 7 налоговых мер на пальцах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100" b="0" i="0">
                          <a:solidFill>
                            <a:srgbClr val="1A1A2E"/>
                          </a:solidFill>
                          <a:latin typeface="Inter"/>
                        </a:rPr>
                        <a:t>4 000 слов · 12 таблиц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100" b="0" i="0">
                          <a:solidFill>
                            <a:srgbClr val="1A1A2E"/>
                          </a:solidFill>
                          <a:latin typeface="Inter"/>
                        </a:rPr>
                        <a:t>Числовые примеры для членов Рабочей группы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  <a:tr h="470262">
                <a:tc>
                  <a:txBody>
                    <a:bodyPr lIns="63500" rIns="63500" tIns="38100" bIns="38100"/>
                    <a:lstStyle/>
                    <a:p>
                      <a:r>
                        <a:rPr sz="1100" b="1" i="0">
                          <a:solidFill>
                            <a:srgbClr val="2D2560"/>
                          </a:solidFill>
                          <a:latin typeface="Inter"/>
                        </a:rPr>
                        <a:t>Приложение 6W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100" b="0" i="0">
                          <a:solidFill>
                            <a:srgbClr val="1A1A2E"/>
                          </a:solidFill>
                          <a:latin typeface="Inter"/>
                        </a:rPr>
                        <a:t>7 000 слов · 22 таблицы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100" b="0" i="0">
                          <a:solidFill>
                            <a:srgbClr val="1A1A2E"/>
                          </a:solidFill>
                          <a:latin typeface="Inter"/>
                        </a:rPr>
                        <a:t>Метод Кто/Что/Где/Когда/Почему/Как — стандарт OECD/World Bank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70268">
                <a:tc>
                  <a:txBody>
                    <a:bodyPr lIns="63500" rIns="63500" tIns="38100" bIns="38100"/>
                    <a:lstStyle/>
                    <a:p>
                      <a:r>
                        <a:rPr sz="1100" b="1" i="0">
                          <a:solidFill>
                            <a:srgbClr val="2D2560"/>
                          </a:solidFill>
                          <a:latin typeface="Inter"/>
                        </a:rPr>
                        <a:t>Матрица 17 ведомствам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100" b="0" i="0">
                          <a:solidFill>
                            <a:srgbClr val="1A1A2E"/>
                          </a:solidFill>
                          <a:latin typeface="Inter"/>
                        </a:rPr>
                        <a:t>10 000 слов · 20 таблиц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100" b="0" i="0">
                          <a:solidFill>
                            <a:srgbClr val="1A1A2E"/>
                          </a:solidFill>
                          <a:latin typeface="Inter"/>
                        </a:rPr>
                        <a:t>Адресные обращения с предложениями к каждому ведомству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02920" y="5303520"/>
            <a:ext cx="11155680" cy="960120"/>
          </a:xfrm>
          <a:prstGeom prst="rect">
            <a:avLst/>
          </a:prstGeom>
          <a:solidFill>
            <a:srgbClr val="F5FD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5303520"/>
            <a:ext cx="50800" cy="960120"/>
          </a:xfrm>
          <a:prstGeom prst="rect">
            <a:avLst/>
          </a:prstGeom>
          <a:solidFill>
            <a:srgbClr val="5A8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0720" y="5405120"/>
            <a:ext cx="10850880" cy="756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5A8A1A"/>
                </a:solidFill>
                <a:latin typeface="Unbounded"/>
              </a:rPr>
              <a:t>ДОСТУП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Все 6 документов с web-readers + DOCX — на ciaq.kz/reforma-kino/documents. Координаторы подготовки: Туганов Д.Х., Курмашев Э., Аскаров О., Баталов А., Кикимов М.С.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28 / 31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4E46E5"/>
                </a:solidFill>
                <a:latin typeface="Unbounded"/>
              </a:rPr>
              <a:t>ПРИЛОЖЕНИЕ 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Состав Рабочей группы — 4 организации + независимые эксперты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874519"/>
            <a:ext cx="5532120" cy="169164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874519"/>
            <a:ext cx="50800" cy="169164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67512" y="1984247"/>
            <a:ext cx="5202936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CIAQ (АЛЬЯНС КРЕАТИВНЫХ ИНДУСТРИЙ)</a:t>
            </a:r>
          </a:p>
          <a:p>
            <a:pPr>
              <a:spcBef>
                <a:spcPts val="4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• Туганов Д.Х. — Президент CIAQ</a:t>
            </a:r>
          </a:p>
          <a:p>
            <a:pPr>
              <a:spcBef>
                <a:spcPts val="4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• Курмашев Э. — Координатор Комитета по развитию киноиндустрии / CEO Tolqyn Film Fund</a:t>
            </a:r>
          </a:p>
          <a:p>
            <a:pPr>
              <a:spcBef>
                <a:spcPts val="4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• Ларионова Е. — Со-координатор Комитета</a:t>
            </a:r>
          </a:p>
        </p:txBody>
      </p:sp>
      <p:sp>
        <p:nvSpPr>
          <p:cNvPr id="8" name="Rectangle 7"/>
          <p:cNvSpPr/>
          <p:nvPr/>
        </p:nvSpPr>
        <p:spPr>
          <a:xfrm>
            <a:off x="6181344" y="1874519"/>
            <a:ext cx="5532120" cy="169164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181344" y="1874519"/>
            <a:ext cx="50800" cy="169164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45936" y="1984247"/>
            <a:ext cx="5202936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ЛИГА КИНЕМАТОГРАФИСТОВ КАЗАХСТАНА</a:t>
            </a:r>
          </a:p>
          <a:p>
            <a:pPr>
              <a:spcBef>
                <a:spcPts val="4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• Баталов Айдар — Председатель правления</a:t>
            </a:r>
          </a:p>
          <a:p>
            <a:pPr>
              <a:spcBef>
                <a:spcPts val="4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• Аскаров Олжас — Зам. председателя правления по стратегическим вопросам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" y="3703319"/>
            <a:ext cx="5532120" cy="169164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02920" y="3703319"/>
            <a:ext cx="50800" cy="169164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67512" y="3813047"/>
            <a:ext cx="5202936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НПП «АТАМЕКЕН»</a:t>
            </a:r>
          </a:p>
          <a:p>
            <a:pPr>
              <a:spcBef>
                <a:spcPts val="4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• Тикенов Е.А. — Руководитель отраслевого совета (Комитет по интеграции креативных индустрий и туризма)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181344" y="3703319"/>
            <a:ext cx="5532120" cy="169164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181344" y="3703319"/>
            <a:ext cx="50800" cy="169164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45936" y="3813047"/>
            <a:ext cx="5202936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ПАРЛАМЕНТСКАЯ ИНИЦИАТИВНАЯ ГРУППА</a:t>
            </a:r>
          </a:p>
          <a:p>
            <a:pPr>
              <a:spcBef>
                <a:spcPts val="4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• Тау Нургуль — Депутат Мажилиса РК VIII созыва, Секретарь Комитета по социально-культурному развитию, фракция «Respublica»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" y="5532120"/>
            <a:ext cx="11155680" cy="777240"/>
          </a:xfrm>
          <a:prstGeom prst="rect">
            <a:avLst/>
          </a:prstGeom>
          <a:solidFill>
            <a:srgbClr val="FFFB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02920" y="5532120"/>
            <a:ext cx="50800" cy="777240"/>
          </a:xfrm>
          <a:prstGeom prst="rect">
            <a:avLst/>
          </a:prstGeom>
          <a:solidFill>
            <a:srgbClr val="E05A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0720" y="5633720"/>
            <a:ext cx="10850880" cy="574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E05A20"/>
                </a:solidFill>
                <a:latin typeface="Unbounded"/>
              </a:rPr>
              <a:t>НЕЗАВИСИМЫЕ ЭКСПЕРТЫ ОТРАСЛИ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Кикимов М.С. (Dala Edge) · Дармодехина А. (Movie Service) · Ли Е. · Байганин Е. · Зубкова-Давлетчарова Ж. (Cinematika) · Смагулова Г. (Bori Works) · Ашимов А. (Cinerental) и др.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29 / 31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4E46E5"/>
                </a:solidFill>
                <a:latin typeface="Unbounded"/>
              </a:rPr>
              <a:t>ПОВЕСТКА ВЫСТУПЛЕНИЯ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4 системных вопроса — 4 решения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874519"/>
            <a:ext cx="269748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874519"/>
            <a:ext cx="50800" cy="310896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67512" y="2039111"/>
            <a:ext cx="2368296" cy="277977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4E46E5"/>
                </a:solidFill>
                <a:latin typeface="Unbounded"/>
              </a:rPr>
              <a:t>15:15 · БЛОК 1</a:t>
            </a:r>
          </a:p>
          <a:p>
            <a:pPr>
              <a:spcBef>
                <a:spcPts val="600"/>
              </a:spcBef>
            </a:pPr>
            <a:r>
              <a:rPr sz="1800" b="1" i="0">
                <a:solidFill>
                  <a:srgbClr val="2D2560"/>
                </a:solidFill>
                <a:latin typeface="Unbounded"/>
              </a:rPr>
              <a:t>ЕАИС / e-Kino</a:t>
            </a:r>
          </a:p>
          <a:p>
            <a:pPr>
              <a:spcBef>
                <a:spcPts val="1000"/>
              </a:spcBef>
            </a:pPr>
            <a:r>
              <a:rPr sz="1100" b="1" i="0">
                <a:solidFill>
                  <a:srgbClr val="1A1A2E"/>
                </a:solidFill>
                <a:latin typeface="Inter"/>
              </a:rPr>
              <a:t>Максат Кикимов</a:t>
            </a:r>
          </a:p>
          <a:p>
            <a:pPr>
              <a:spcBef>
                <a:spcPts val="200"/>
              </a:spcBef>
            </a:pPr>
            <a:r>
              <a:rPr sz="1000" b="0" i="0">
                <a:solidFill>
                  <a:srgbClr val="6B6B80"/>
                </a:solidFill>
                <a:latin typeface="Inter"/>
              </a:rPr>
              <a:t>Dala Edge Creative Tech Park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Прозрачность кинорынка как фундамент реформы</a:t>
            </a:r>
          </a:p>
        </p:txBody>
      </p:sp>
      <p:sp>
        <p:nvSpPr>
          <p:cNvPr id="8" name="Rectangle 7"/>
          <p:cNvSpPr/>
          <p:nvPr/>
        </p:nvSpPr>
        <p:spPr>
          <a:xfrm>
            <a:off x="3346704" y="1874519"/>
            <a:ext cx="269748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346704" y="1874519"/>
            <a:ext cx="50800" cy="310896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511296" y="2039111"/>
            <a:ext cx="2368296" cy="277977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4E46E5"/>
                </a:solidFill>
                <a:latin typeface="Unbounded"/>
              </a:rPr>
              <a:t>15:20 · БЛОК 2</a:t>
            </a:r>
          </a:p>
          <a:p>
            <a:pPr>
              <a:spcBef>
                <a:spcPts val="600"/>
              </a:spcBef>
            </a:pPr>
            <a:r>
              <a:rPr sz="1800" b="1" i="0">
                <a:solidFill>
                  <a:srgbClr val="2D2560"/>
                </a:solidFill>
                <a:latin typeface="Unbounded"/>
              </a:rPr>
              <a:t>Рибейты</a:t>
            </a:r>
          </a:p>
          <a:p>
            <a:pPr>
              <a:spcBef>
                <a:spcPts val="1000"/>
              </a:spcBef>
            </a:pPr>
            <a:r>
              <a:rPr sz="1100" b="1" i="0">
                <a:solidFill>
                  <a:srgbClr val="1A1A2E"/>
                </a:solidFill>
                <a:latin typeface="Inter"/>
              </a:rPr>
              <a:t>Айдар Баталов</a:t>
            </a:r>
          </a:p>
          <a:p>
            <a:pPr>
              <a:spcBef>
                <a:spcPts val="200"/>
              </a:spcBef>
            </a:pPr>
            <a:r>
              <a:rPr sz="1000" b="0" i="0">
                <a:solidFill>
                  <a:srgbClr val="6B6B80"/>
                </a:solidFill>
                <a:latin typeface="Inter"/>
              </a:rPr>
              <a:t>Лига кинематографистов Казахстана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Возврат механизма + региональная конкуренция UZ / KG / GE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0488" y="1874519"/>
            <a:ext cx="269748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90488" y="1874519"/>
            <a:ext cx="50800" cy="310896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55080" y="2039111"/>
            <a:ext cx="2368296" cy="277977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4E46E5"/>
                </a:solidFill>
                <a:latin typeface="Unbounded"/>
              </a:rPr>
              <a:t>15:25 · БЛОК 3</a:t>
            </a:r>
          </a:p>
          <a:p>
            <a:pPr>
              <a:spcBef>
                <a:spcPts val="600"/>
              </a:spcBef>
            </a:pPr>
            <a:r>
              <a:rPr sz="1800" b="1" i="0">
                <a:solidFill>
                  <a:srgbClr val="2D2560"/>
                </a:solidFill>
                <a:latin typeface="Unbounded"/>
              </a:rPr>
              <a:t>Налоговый режим</a:t>
            </a:r>
          </a:p>
          <a:p>
            <a:pPr>
              <a:spcBef>
                <a:spcPts val="1000"/>
              </a:spcBef>
            </a:pPr>
            <a:r>
              <a:rPr sz="1100" b="1" i="0">
                <a:solidFill>
                  <a:srgbClr val="1A1A2E"/>
                </a:solidFill>
                <a:latin typeface="Inter"/>
              </a:rPr>
              <a:t>Олжас Аскаров</a:t>
            </a:r>
          </a:p>
          <a:p>
            <a:pPr>
              <a:spcBef>
                <a:spcPts val="200"/>
              </a:spcBef>
            </a:pPr>
            <a:r>
              <a:rPr sz="1000" b="0" i="0">
                <a:solidFill>
                  <a:srgbClr val="6B6B80"/>
                </a:solidFill>
                <a:latin typeface="Inter"/>
              </a:rPr>
              <a:t>Лига кинематографистов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7 мер по новому НК РК 2026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34272" y="1874519"/>
            <a:ext cx="269748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034272" y="1874519"/>
            <a:ext cx="50800" cy="310896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98864" y="2039111"/>
            <a:ext cx="2368296" cy="277977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4E46E5"/>
                </a:solidFill>
                <a:latin typeface="Unbounded"/>
              </a:rPr>
              <a:t>15:25 · БЛОК 4</a:t>
            </a:r>
          </a:p>
          <a:p>
            <a:pPr>
              <a:spcBef>
                <a:spcPts val="600"/>
              </a:spcBef>
            </a:pPr>
            <a:r>
              <a:rPr sz="1800" b="1" i="0">
                <a:solidFill>
                  <a:srgbClr val="2D2560"/>
                </a:solidFill>
                <a:latin typeface="Unbounded"/>
              </a:rPr>
              <a:t>МРГ-КИ</a:t>
            </a:r>
          </a:p>
          <a:p>
            <a:pPr>
              <a:spcBef>
                <a:spcPts val="1000"/>
              </a:spcBef>
            </a:pPr>
            <a:r>
              <a:rPr sz="1100" b="1" i="0">
                <a:solidFill>
                  <a:srgbClr val="1A1A2E"/>
                </a:solidFill>
                <a:latin typeface="Inter"/>
              </a:rPr>
              <a:t>Давид Туганов</a:t>
            </a:r>
          </a:p>
          <a:p>
            <a:pPr>
              <a:spcBef>
                <a:spcPts val="200"/>
              </a:spcBef>
            </a:pPr>
            <a:r>
              <a:rPr sz="1000" b="0" i="0">
                <a:solidFill>
                  <a:srgbClr val="6B6B80"/>
                </a:solidFill>
                <a:latin typeface="Inter"/>
              </a:rPr>
              <a:t>Президент CIAQ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От реформы кино — к реформе всех КИ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" y="5166360"/>
            <a:ext cx="11155680" cy="118872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02920" y="5166360"/>
            <a:ext cx="50800" cy="118872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0720" y="5267960"/>
            <a:ext cx="10850880" cy="985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ГЛАВНЫЙ СИСТЕМНЫЙ ЗАПРОС РАБОЧЕЙ ГРУППЫ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Создание Межведомственной рабочей группы по комплексной реформе креативных индустрий (МРГ-КИ) при Канцелярии Премьер-Министра РК под руководством А.Г. Балаевой.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3 / 31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4E46E5"/>
                </a:solidFill>
                <a:latin typeface="Unbounded"/>
              </a:rPr>
              <a:t>ПРИЛОЖЕНИЕ 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Методология подготовки пакета — 18 юрисдикций · 183 источника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8288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2D2560"/>
                </a:solidFill>
                <a:latin typeface="Unbounded"/>
              </a:rPr>
              <a:t>Использованные источники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2240280"/>
            <a:ext cx="55321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Законодательная база РК — adilet.zan.kz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81344" y="2240280"/>
            <a:ext cx="55321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НК РК 2026 (Закон № 214-VIII от 18.07.2025)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2532888"/>
            <a:ext cx="55321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Закон РК «О кинематографии» № 212-VI ЗРК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81344" y="2532888"/>
            <a:ext cx="55321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Официальные данные АЗРК, Минюста, КГД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825496"/>
            <a:ext cx="55321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Министерство культуры РК (МКИ)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81344" y="2825496"/>
            <a:ext cx="55321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Бюро национальной статистики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3118104"/>
            <a:ext cx="55321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Концепция КИ 2026–2030 (CIAQ + МКИ)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81344" y="3118104"/>
            <a:ext cx="55321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Международные программы: BFI, KOFIC, CNC, AVEC, DFFF, NFI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3410712"/>
            <a:ext cx="55321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Olsberg SPI методология мультипликатора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81344" y="3410712"/>
            <a:ext cx="55321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OECD Tax Policy Studies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3703320"/>
            <a:ext cx="55321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European Audiovisual Observatory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81344" y="3703320"/>
            <a:ext cx="55321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UNESCO Re|Shaping Policies for Creativity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3995928"/>
            <a:ext cx="55321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HSE отчёты по ЕАИС РФ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81344" y="3995928"/>
            <a:ext cx="55321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WIPO статистика IP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4288536"/>
            <a:ext cx="55321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World Bank Creative Economy report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" y="45720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2D2560"/>
                </a:solidFill>
                <a:latin typeface="Unbounded"/>
              </a:rPr>
              <a:t>Стратегические сессии (база)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" y="4937760"/>
            <a:ext cx="1115568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17.02.2026 Астана · 19.02.2026 Алматы · 20.02.2026 Регионы (онлайн) — Концепция КИ 2026–2030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" y="5230368"/>
            <a:ext cx="1115568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15.04.2026 Алматы · Тематическая стратсессия «Будущее кино Казахстана» (≈25 экспертов)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2920" y="5522976"/>
            <a:ext cx="1115568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• 30.04.2026 Парламент РК · Открытое обсуждение под Депутатом Тау Н.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02920" y="5852160"/>
            <a:ext cx="11155680" cy="45720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02920" y="5852160"/>
            <a:ext cx="50800" cy="45720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80720" y="5953760"/>
            <a:ext cx="10850880" cy="254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ПРИНЦИПЫ МЕТОДОЛОГИИ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Прямой анализ казахстанской законодательной базы · Сравнительный международный обзор 18 юрисдикций · Кросс-верификация фактов через 2+ независимых источника · Экспертная оценка Рабочей группы · Двухэтапная редакторская проверка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30 / 31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D2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02920" y="457200"/>
            <a:ext cx="1371600" cy="3810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A3E635"/>
                </a:solidFill>
                <a:latin typeface="Unbounded"/>
              </a:rPr>
              <a:t>МАЖИЛИС ПАРЛАМЕНТА РК · 13 МАЯ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82880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6400" b="1" i="0">
                <a:solidFill>
                  <a:srgbClr val="FFFFFF"/>
                </a:solidFill>
                <a:latin typeface="Unbounded"/>
              </a:rPr>
              <a:t>Спасибо </a:t>
            </a:r>
            <a:r>
              <a:rPr sz="6400" b="1" i="1">
                <a:solidFill>
                  <a:srgbClr val="A3E635"/>
                </a:solidFill>
                <a:latin typeface="Unbounded"/>
              </a:rPr>
              <a:t>за внимание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6576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DDDDEE"/>
                </a:solidFill>
                <a:latin typeface="Inter"/>
              </a:rPr>
              <a:t>Полный пакет документов: </a:t>
            </a:r>
            <a:r>
              <a:rPr sz="1400" b="1">
                <a:solidFill>
                  <a:srgbClr val="A3E635"/>
                </a:solidFill>
                <a:latin typeface="Inter"/>
              </a:rPr>
              <a:t>ciaq.kz/reforma-kino</a:t>
            </a:r>
          </a:p>
          <a:p>
            <a:pPr>
              <a:spcBef>
                <a:spcPts val="600"/>
              </a:spcBef>
            </a:pPr>
            <a:r>
              <a:rPr sz="1400" b="0" i="0">
                <a:solidFill>
                  <a:srgbClr val="DDDDEE"/>
                </a:solidFill>
                <a:latin typeface="Inter"/>
              </a:rPr>
              <a:t>Контакт Рабочей группы: </a:t>
            </a:r>
            <a:r>
              <a:rPr sz="1400" b="1">
                <a:solidFill>
                  <a:srgbClr val="A3E635"/>
                </a:solidFill>
                <a:latin typeface="Inter"/>
              </a:rPr>
              <a:t>david@ciaq.kz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5212080"/>
            <a:ext cx="11155680" cy="12700"/>
          </a:xfrm>
          <a:prstGeom prst="rect">
            <a:avLst/>
          </a:prstGeom>
          <a:solidFill>
            <a:srgbClr val="554D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5349240"/>
            <a:ext cx="1097280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FFFFFF"/>
                </a:solidFill>
                <a:latin typeface="Inter"/>
              </a:rPr>
              <a:t>Координаторы подготовки документов:</a:t>
            </a:r>
          </a:p>
          <a:p>
            <a:pPr>
              <a:spcBef>
                <a:spcPts val="400"/>
              </a:spcBef>
            </a:pPr>
            <a:r>
              <a:rPr sz="1000" b="0" i="0">
                <a:solidFill>
                  <a:srgbClr val="CCCCDD"/>
                </a:solidFill>
                <a:latin typeface="Inter"/>
              </a:rPr>
              <a:t>Туганов Д.Х. (CIAQ) · Курмашев Э. (CIAQ / Tolqyn Film Fund) · Аскаров О. (Лига кинематографистов) · Баталов А. (Лига кинематографистов) · Кикимов М.С. (Dala Edge Creative Tech Park)</a:t>
            </a:r>
          </a:p>
          <a:p>
            <a:pPr>
              <a:spcBef>
                <a:spcPts val="1000"/>
              </a:spcBef>
            </a:pPr>
            <a:r>
              <a:rPr sz="1100" b="1" i="0">
                <a:solidFill>
                  <a:srgbClr val="FFFFFF"/>
                </a:solidFill>
                <a:latin typeface="Inter"/>
              </a:rPr>
              <a:t>В составе Рабочей группы:</a:t>
            </a:r>
          </a:p>
          <a:p>
            <a:pPr>
              <a:spcBef>
                <a:spcPts val="400"/>
              </a:spcBef>
            </a:pPr>
            <a:r>
              <a:rPr sz="1000" b="0" i="0">
                <a:solidFill>
                  <a:srgbClr val="CCCCDD"/>
                </a:solidFill>
                <a:latin typeface="Inter"/>
              </a:rPr>
              <a:t>CIAQ · Лига кинематографистов Казахстана · НПП «Атамекен» (Комитет по интеграции креативных индустрий и туризма) · независимые эксперты отрасли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D2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02920" y="502920"/>
            <a:ext cx="1371600" cy="3810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6858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A3E635"/>
                </a:solidFill>
                <a:latin typeface="Unbounded"/>
              </a:rPr>
              <a:t>БЛОК 1 · 15:15–15:20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2103120"/>
            <a:ext cx="112471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5400" b="1" i="0">
                <a:solidFill>
                  <a:srgbClr val="FFFFFF"/>
                </a:solidFill>
                <a:latin typeface="Unbounded"/>
              </a:rPr>
              <a:t>ЕАИС / e-Kino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93192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800" b="0" i="0">
                <a:solidFill>
                  <a:srgbClr val="DDDDEE"/>
                </a:solidFill>
                <a:latin typeface="Inter"/>
              </a:rPr>
              <a:t>Цифровой фундамент реформы — прозрачность как инвестиционная инфраструктура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4937760"/>
            <a:ext cx="11155680" cy="12700"/>
          </a:xfrm>
          <a:prstGeom prst="rect">
            <a:avLst/>
          </a:prstGeom>
          <a:solidFill>
            <a:srgbClr val="554D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5120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CCCCDD"/>
                </a:solidFill>
                <a:latin typeface="Inter"/>
              </a:rPr>
              <a:t>Спикер — Максат Сакенович Кикимов, Генеральный директор Dala Edge Creative Tech Park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FFFFFF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CCCCDD"/>
                </a:solidFill>
                <a:latin typeface="Unbounded"/>
              </a:rPr>
              <a:t>Слайд 4 / 31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E05A20"/>
                </a:solidFill>
                <a:latin typeface="Unbounded"/>
              </a:rPr>
              <a:t>ПРОБЛЕМА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Кинорынок РК — слепое пятно для государства и инвесторов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874519"/>
            <a:ext cx="3721608" cy="2743200"/>
          </a:xfrm>
          <a:prstGeom prst="rect">
            <a:avLst/>
          </a:prstGeom>
          <a:solidFill>
            <a:srgbClr val="FFF5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874519"/>
            <a:ext cx="50800" cy="2743200"/>
          </a:xfrm>
          <a:prstGeom prst="rect">
            <a:avLst/>
          </a:prstGeom>
          <a:solidFill>
            <a:srgbClr val="E05A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67512" y="2011680"/>
            <a:ext cx="3392424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E05A20"/>
                </a:solidFill>
                <a:latin typeface="Unbounded"/>
              </a:rPr>
              <a:t>РАСХОЖДЕНИЕ ПУБЛИЧНЫХ ДАННЫХ 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7512" y="2423160"/>
            <a:ext cx="339242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1" i="0">
                <a:solidFill>
                  <a:srgbClr val="E05A20"/>
                </a:solidFill>
                <a:latin typeface="Unbounded"/>
              </a:rPr>
              <a:t>22 vs 43,9</a:t>
            </a:r>
          </a:p>
          <a:p>
            <a:r>
              <a:rPr sz="1400" b="0" i="0">
                <a:solidFill>
                  <a:srgbClr val="6B6B80"/>
                </a:solidFill>
                <a:latin typeface="Inter"/>
              </a:rPr>
              <a:t>млрд тг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512" y="3474720"/>
            <a:ext cx="3392424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Бокс-офис в публичных источниках различается в 2 раза. Инвестор не может оценить рынок.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15968" y="1874519"/>
            <a:ext cx="3721608" cy="2743200"/>
          </a:xfrm>
          <a:prstGeom prst="rect">
            <a:avLst/>
          </a:prstGeom>
          <a:solidFill>
            <a:srgbClr val="FFF5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15968" y="1874519"/>
            <a:ext cx="50800" cy="2743200"/>
          </a:xfrm>
          <a:prstGeom prst="rect">
            <a:avLst/>
          </a:prstGeom>
          <a:solidFill>
            <a:srgbClr val="E05A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80560" y="2011680"/>
            <a:ext cx="3392424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E05A20"/>
                </a:solidFill>
                <a:latin typeface="Unbounded"/>
              </a:rPr>
              <a:t>ДОМИНИРОВАНИЕ НА РЫНКЕ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80560" y="2423160"/>
            <a:ext cx="339242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1" i="0">
                <a:solidFill>
                  <a:srgbClr val="E05A20"/>
                </a:solidFill>
                <a:latin typeface="Unbounded"/>
              </a:rPr>
              <a:t>37,9%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80560" y="3474720"/>
            <a:ext cx="3392424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Kinopark — доля дистрибуции в Алматы (АЗРК, июнь 2024 – июль 2025). Доступа к данным у регулятора нет.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129016" y="1874519"/>
            <a:ext cx="3721608" cy="2743200"/>
          </a:xfrm>
          <a:prstGeom prst="rect">
            <a:avLst/>
          </a:prstGeom>
          <a:solidFill>
            <a:srgbClr val="FFF5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129016" y="1874519"/>
            <a:ext cx="50800" cy="2743200"/>
          </a:xfrm>
          <a:prstGeom prst="rect">
            <a:avLst/>
          </a:prstGeom>
          <a:solidFill>
            <a:srgbClr val="E05A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93608" y="2011680"/>
            <a:ext cx="3392424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E05A20"/>
                </a:solidFill>
                <a:latin typeface="Unbounded"/>
              </a:rPr>
              <a:t>ШТРАФ АО «КАЗАХФИЛЬМ»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93608" y="2423160"/>
            <a:ext cx="339242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1" i="0">
                <a:solidFill>
                  <a:srgbClr val="E05A20"/>
                </a:solidFill>
                <a:latin typeface="Unbounded"/>
              </a:rPr>
              <a:t>2,83</a:t>
            </a:r>
          </a:p>
          <a:p>
            <a:r>
              <a:rPr sz="1400" b="0" i="0">
                <a:solidFill>
                  <a:srgbClr val="6B6B80"/>
                </a:solidFill>
                <a:latin typeface="Inter"/>
              </a:rPr>
              <a:t>млн тг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93608" y="3474720"/>
            <a:ext cx="3392424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0">
                <a:solidFill>
                  <a:srgbClr val="1A1A2E"/>
                </a:solidFill>
                <a:latin typeface="Inter"/>
              </a:rPr>
              <a:t>АЗРК (февраль 2026) — за непредоставление информации. Регулятор штрафует государственную же студию.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02920" y="4892040"/>
            <a:ext cx="11155680" cy="1371600"/>
          </a:xfrm>
          <a:prstGeom prst="rect">
            <a:avLst/>
          </a:prstGeom>
          <a:solidFill>
            <a:srgbClr val="FFFB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02920" y="4892040"/>
            <a:ext cx="50800" cy="1371600"/>
          </a:xfrm>
          <a:prstGeom prst="rect">
            <a:avLst/>
          </a:prstGeom>
          <a:solidFill>
            <a:srgbClr val="E05A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80720" y="4993640"/>
            <a:ext cx="10850880" cy="1168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E05A20"/>
                </a:solidFill>
                <a:latin typeface="Unbounded"/>
              </a:rPr>
              <a:t>СИСТЕМНЫЕ ПОСЛЕДСТВИЯ ОТСУТСТВИЯ ЕАИС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Невозможность объективной оценки окупаемости господдержки · Невозможность администрирования рибейтов и налоговых льгот · Серая зона налогообложения · Невозможность сравнения с UZ / KG / TR · Кинотуризм как инвестиционный продукт не работает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5 / 31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4E46E5"/>
                </a:solidFill>
                <a:latin typeface="Unbounded"/>
              </a:rPr>
              <a:t>МИРОВОЙ ОПЫТ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4 модели прозрачности кинорынка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2920" y="1828800"/>
          <a:ext cx="1115568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8920"/>
                <a:gridCol w="2788920"/>
                <a:gridCol w="2788920"/>
                <a:gridCol w="2788920"/>
              </a:tblGrid>
              <a:tr h="621792"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СТРАНА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СИСТЕМА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ГОД / ПРАВОВАЯ БАЗА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r>
                        <a:rPr sz="900" b="1" i="0">
                          <a:solidFill>
                            <a:srgbClr val="FFFFFF"/>
                          </a:solidFill>
                          <a:latin typeface="Unbounded"/>
                        </a:rPr>
                        <a:t>ЭФФЕКТ И ПРИМЕНИМОСТЬ ДЛЯ РК</a:t>
                      </a:r>
                    </a:p>
                  </a:txBody>
                  <a:tcPr>
                    <a:solidFill>
                      <a:srgbClr val="2D2560"/>
                    </a:solidFill>
                  </a:tcPr>
                </a:tc>
              </a:tr>
              <a:tr h="621792"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2D2560"/>
                          </a:solidFill>
                          <a:latin typeface="Inter"/>
                        </a:rPr>
                        <a:t>Россия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1A1A2E"/>
                          </a:solidFill>
                          <a:latin typeface="Inter"/>
                        </a:rPr>
                        <a:t>ЕАИС (Фонд кино)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ст. 6.1 ФЗ-126 (с 2010) + ПП-837 (2010); штрафы ст. 19.7.7 КоАП РФ — 0,1–4% выручки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≈100% покрытие за 4 года. Готовая институциональная модель: регулятор ≠ оператор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21792"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2D2560"/>
                          </a:solidFill>
                          <a:latin typeface="Inter"/>
                        </a:rPr>
                        <a:t>Южная Корея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1A1A2E"/>
                          </a:solidFill>
                          <a:latin typeface="Inter"/>
                        </a:rPr>
                        <a:t>KOBIS (KOFIC)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Act No. 9657 (08.05.2009)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Самый прозрачный рынок Азии. Real-time tracking. Открытые данные на kobis.or.kr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  <a:tr h="621792"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2D2560"/>
                          </a:solidFill>
                          <a:latin typeface="Inter"/>
                        </a:rPr>
                        <a:t>Франция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1A1A2E"/>
                          </a:solidFill>
                          <a:latin typeface="Inter"/>
                        </a:rPr>
                        <a:t>CNC billetterie + TSA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Code du cinéma et de l'image animée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Обязательная регулярная отчётность. Основа TSA-сбора (специальный налог CNC)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21792"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2D2560"/>
                          </a:solidFill>
                          <a:latin typeface="Inter"/>
                        </a:rPr>
                        <a:t>Мексика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1" i="0">
                          <a:solidFill>
                            <a:srgbClr val="1A1A2E"/>
                          </a:solidFill>
                          <a:latin typeface="Inter"/>
                        </a:rPr>
                        <a:t>IMCINE Anuario Estadístico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Государственный мониторинг с 2001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  <a:tc>
                  <a:txBody>
                    <a:bodyPr lIns="63500" rIns="63500" tIns="38100" bIns="38100"/>
                    <a:lstStyle/>
                    <a:p>
                      <a:r>
                        <a:rPr sz="1000" b="0" i="0">
                          <a:solidFill>
                            <a:srgbClr val="1A1A2E"/>
                          </a:solidFill>
                          <a:latin typeface="Inter"/>
                        </a:rPr>
                        <a:t>Государственный мониторинг финансового здоровья отрасли</a:t>
                      </a:r>
                    </a:p>
                  </a:txBody>
                  <a:tcPr>
                    <a:solidFill>
                      <a:srgbClr val="FAFAFD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02920" y="5166360"/>
            <a:ext cx="11155680" cy="1097280"/>
          </a:xfrm>
          <a:prstGeom prst="rect">
            <a:avLst/>
          </a:prstGeom>
          <a:solidFill>
            <a:srgbClr val="F8F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5166360"/>
            <a:ext cx="50800" cy="1097280"/>
          </a:xfrm>
          <a:prstGeom prst="rect">
            <a:avLst/>
          </a:prstGeom>
          <a:solidFill>
            <a:srgbClr val="4E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0720" y="5267960"/>
            <a:ext cx="10850880" cy="894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КЛЮЧЕВОЙ УРОК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К 2025 году обязательные системы такого типа действуют минимум в 25 странах. ЕАИС — это не «технический пилот», а отраслевая инфраструктура для регулирования, инвестиций и налогов.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6 / 31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5A8A1A"/>
                </a:solidFill>
                <a:latin typeface="Unbounded"/>
              </a:rPr>
              <a:t>ЧТО УЖЕ ЕСТЬ В РК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e-Kino — пилот МКИ РК </a:t>
            </a:r>
            <a:r>
              <a:rPr sz="2800" b="1" i="1">
                <a:solidFill>
                  <a:srgbClr val="4E46E5"/>
                </a:solidFill>
                <a:latin typeface="Unbounded"/>
              </a:rPr>
              <a:t>уже запущен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920240"/>
            <a:ext cx="5532120" cy="2194560"/>
          </a:xfrm>
          <a:prstGeom prst="rect">
            <a:avLst/>
          </a:prstGeom>
          <a:solidFill>
            <a:srgbClr val="F5FD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920240"/>
            <a:ext cx="50800" cy="2194560"/>
          </a:xfrm>
          <a:prstGeom prst="rect">
            <a:avLst/>
          </a:prstGeom>
          <a:solidFill>
            <a:srgbClr val="5A8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0720" y="2021840"/>
            <a:ext cx="5227320" cy="1991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5A8A1A"/>
                </a:solidFill>
                <a:latin typeface="Unbounded"/>
              </a:rPr>
              <a:t>ПОДТВЕРЖДЕНО МКИ РК</a:t>
            </a:r>
          </a:p>
          <a:p>
            <a:pPr>
              <a:spcBef>
                <a:spcPts val="400"/>
              </a:spcBef>
            </a:pPr>
            <a:r>
              <a:rPr sz="3600" b="1" i="0">
                <a:solidFill>
                  <a:srgbClr val="5A8A1A"/>
                </a:solidFill>
                <a:latin typeface="Unbounded"/>
              </a:rPr>
              <a:t>68 / 103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66% коммерческих кинотеатров подключены к пилоту e-Kino. Добровольное участие.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2200" y="1920240"/>
            <a:ext cx="5532120" cy="2194560"/>
          </a:xfrm>
          <a:prstGeom prst="rect">
            <a:avLst/>
          </a:prstGeom>
          <a:solidFill>
            <a:srgbClr val="F5FD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172200" y="1920240"/>
            <a:ext cx="50800" cy="2194560"/>
          </a:xfrm>
          <a:prstGeom prst="rect">
            <a:avLst/>
          </a:prstGeom>
          <a:solidFill>
            <a:srgbClr val="5A8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50000" y="2021840"/>
            <a:ext cx="5227320" cy="1991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5A8A1A"/>
                </a:solidFill>
                <a:latin typeface="Unbounded"/>
              </a:rPr>
              <a:t>РЕАЛИСТИЧНЫЙ TARGET</a:t>
            </a:r>
          </a:p>
          <a:p>
            <a:pPr>
              <a:spcBef>
                <a:spcPts val="400"/>
              </a:spcBef>
            </a:pPr>
            <a:r>
              <a:rPr sz="3600" b="1" i="0">
                <a:solidFill>
                  <a:srgbClr val="5A8A1A"/>
                </a:solidFill>
                <a:latin typeface="Unbounded"/>
              </a:rPr>
              <a:t>1,5–2 года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Полный запуск ЕАИС возможен к 2027 г., а не «к 2030». РФ потребовала 4 года с нуля; РК уже на 66%.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" y="4297680"/>
            <a:ext cx="11155680" cy="2011680"/>
          </a:xfrm>
          <a:prstGeom prst="rect">
            <a:avLst/>
          </a:prstGeom>
          <a:solidFill>
            <a:srgbClr val="F5FD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02920" y="4297680"/>
            <a:ext cx="50800" cy="2011680"/>
          </a:xfrm>
          <a:prstGeom prst="rect">
            <a:avLst/>
          </a:prstGeom>
          <a:solidFill>
            <a:srgbClr val="5A8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0720" y="4399280"/>
            <a:ext cx="10850880" cy="1808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5A8A1A"/>
                </a:solidFill>
                <a:latin typeface="Unbounded"/>
              </a:rPr>
              <a:t>ПАРАДИГМА РАБОЧЕЙ ГРУППЫ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Задача — не создавать систему «с нуля», а формализовать e-Kino законодательной нормой: закрепить обязательность подключения, ответственность за неподключение и искажение данных, статус единого оператора, права доступа ведомств. Это превращает критику в конструктивное предложение по достройке уже инициированной государством реформы.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7 / 31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E05A20"/>
                </a:solidFill>
                <a:latin typeface="Unbounded"/>
              </a:rPr>
              <a:t>ПРЕДЛОЖЕНИЕ РАБОЧЕЙ ГРУППЫ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1124712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2D2560"/>
                </a:solidFill>
                <a:latin typeface="Unbounded"/>
              </a:rPr>
              <a:t>Пакет поправок в Закон РК «О кинематографии»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874519"/>
            <a:ext cx="2697480" cy="32004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874519"/>
            <a:ext cx="50800" cy="320040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67512" y="2039111"/>
            <a:ext cx="2368296" cy="28712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ПОПРАВКА 1</a:t>
            </a:r>
          </a:p>
          <a:p>
            <a:pPr>
              <a:spcBef>
                <a:spcPts val="600"/>
              </a:spcBef>
            </a:pPr>
            <a:r>
              <a:rPr sz="1500" b="1" i="0">
                <a:solidFill>
                  <a:srgbClr val="2D2560"/>
                </a:solidFill>
                <a:latin typeface="Unbounded"/>
              </a:rPr>
              <a:t>Закон 212-VI ЗРК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Новая статья 11-1 — обязательность подключения к ЕАИС всех кинотеатров; передача данных по каждому проданному билету в реальном времени.</a:t>
            </a:r>
          </a:p>
        </p:txBody>
      </p:sp>
      <p:sp>
        <p:nvSpPr>
          <p:cNvPr id="8" name="Rectangle 7"/>
          <p:cNvSpPr/>
          <p:nvPr/>
        </p:nvSpPr>
        <p:spPr>
          <a:xfrm>
            <a:off x="3346704" y="1874519"/>
            <a:ext cx="2697480" cy="32004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346704" y="1874519"/>
            <a:ext cx="50800" cy="320040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511296" y="2039111"/>
            <a:ext cx="2368296" cy="28712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ПОПРАВКА 2</a:t>
            </a:r>
          </a:p>
          <a:p>
            <a:pPr>
              <a:spcBef>
                <a:spcPts val="600"/>
              </a:spcBef>
            </a:pPr>
            <a:r>
              <a:rPr sz="1500" b="1" i="0">
                <a:solidFill>
                  <a:srgbClr val="2D2560"/>
                </a:solidFill>
                <a:latin typeface="Unbounded"/>
              </a:rPr>
              <a:t>КоАП РК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Штрафы по модели ст. 19.7.7 КоАП РФ — 0,1–4% годовой выручки, мин. ~100 тыс. тг для базового и 400 тыс. тг для повторного нарушения.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0488" y="1874519"/>
            <a:ext cx="2697480" cy="32004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90488" y="1874519"/>
            <a:ext cx="50800" cy="320040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55080" y="2039111"/>
            <a:ext cx="2368296" cy="28712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ПОПРАВКА 3</a:t>
            </a:r>
          </a:p>
          <a:p>
            <a:pPr>
              <a:spcBef>
                <a:spcPts val="600"/>
              </a:spcBef>
            </a:pPr>
            <a:r>
              <a:rPr sz="1500" b="1" i="0">
                <a:solidFill>
                  <a:srgbClr val="2D2560"/>
                </a:solidFill>
                <a:latin typeface="Unbounded"/>
              </a:rPr>
              <a:t>Постановление Правительства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Об операторе ЕАИС (ГЦПНК или его институциональный преемник), составе данных, технических требованиях, правах доступа МКИ + Минфин + КГД + АЗРК.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34272" y="1874519"/>
            <a:ext cx="2697480" cy="32004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3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034272" y="1874519"/>
            <a:ext cx="50800" cy="320040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98864" y="2039111"/>
            <a:ext cx="2368296" cy="28712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4E46E5"/>
                </a:solidFill>
                <a:latin typeface="Unbounded"/>
              </a:rPr>
              <a:t>ПОПРАВКА 4</a:t>
            </a:r>
          </a:p>
          <a:p>
            <a:pPr>
              <a:spcBef>
                <a:spcPts val="600"/>
              </a:spcBef>
            </a:pPr>
            <a:r>
              <a:rPr sz="1500" b="1" i="0">
                <a:solidFill>
                  <a:srgbClr val="2D2560"/>
                </a:solidFill>
                <a:latin typeface="Unbounded"/>
              </a:rPr>
              <a:t>Публичный портал</a:t>
            </a:r>
          </a:p>
          <a:p>
            <a:pPr>
              <a:spcBef>
                <a:spcPts val="1000"/>
              </a:spcBef>
            </a:pPr>
            <a:r>
              <a:rPr sz="1000" b="0" i="0">
                <a:solidFill>
                  <a:srgbClr val="1A1A2E"/>
                </a:solidFill>
                <a:latin typeface="Inter"/>
              </a:rPr>
              <a:t>Открытые данные на e-kino.gov.kz — топ-фильмов, бокс-офис, посещаемость по дням/жанрам/регионам. Аналог ekinobilet.fond-kino.ru или kobis.or.kr.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" y="5257800"/>
            <a:ext cx="11155680" cy="1005840"/>
          </a:xfrm>
          <a:prstGeom prst="rect">
            <a:avLst/>
          </a:prstGeom>
          <a:solidFill>
            <a:srgbClr val="FFFB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02920" y="5257800"/>
            <a:ext cx="50800" cy="1005840"/>
          </a:xfrm>
          <a:prstGeom prst="rect">
            <a:avLst/>
          </a:prstGeom>
          <a:solidFill>
            <a:srgbClr val="E05A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0720" y="5359400"/>
            <a:ext cx="10850880" cy="802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E05A20"/>
                </a:solidFill>
                <a:latin typeface="Unbounded"/>
              </a:rPr>
              <a:t>СРОКИ</a:t>
            </a:r>
          </a:p>
          <a:p>
            <a:pPr>
              <a:spcBef>
                <a:spcPts val="400"/>
              </a:spcBef>
            </a:pPr>
            <a:r>
              <a:rPr sz="1200" b="0" i="0">
                <a:solidFill>
                  <a:srgbClr val="1A1A2E"/>
                </a:solidFill>
                <a:latin typeface="Inter"/>
              </a:rPr>
              <a:t>Q3 2026: завершение опытного проекта e-Kino. Q2 2027: обязательная фаза. Q2 2028: полный режим с открытыми данными.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D2560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6B80"/>
                </a:solidFill>
                <a:latin typeface="Unbounded"/>
              </a:rPr>
              <a:t>Слайд 8 / 31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D2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02920" y="502920"/>
            <a:ext cx="1371600" cy="38100"/>
          </a:xfrm>
          <a:prstGeom prst="rect">
            <a:avLst/>
          </a:prstGeom>
          <a:solidFill>
            <a:srgbClr val="A3E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6858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A3E635"/>
                </a:solidFill>
                <a:latin typeface="Unbounded"/>
              </a:rPr>
              <a:t>БЛОК 2 · 15:20–15:25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2103120"/>
            <a:ext cx="112471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5400" b="1" i="0">
                <a:solidFill>
                  <a:srgbClr val="FFFFFF"/>
                </a:solidFill>
                <a:latin typeface="Unbounded"/>
              </a:rPr>
              <a:t>Рибейты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93192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800" b="0" i="0">
                <a:solidFill>
                  <a:srgbClr val="DDDDEE"/>
                </a:solidFill>
                <a:latin typeface="Inter"/>
              </a:rPr>
              <a:t>Возврат механизма + региональная конкуренция UZ / KG / GE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4937760"/>
            <a:ext cx="11155680" cy="12700"/>
          </a:xfrm>
          <a:prstGeom prst="rect">
            <a:avLst/>
          </a:prstGeom>
          <a:solidFill>
            <a:srgbClr val="554D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5120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CCCCDD"/>
                </a:solidFill>
                <a:latin typeface="Inter"/>
              </a:rPr>
              <a:t>Спикер — Айдар Аскарұлы Баталов, Председатель правления Лиги кинематографистов Казахстана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FFFFFF"/>
                </a:solidFill>
                <a:latin typeface="Unbounded"/>
              </a:rPr>
              <a:t>КОАЛИЦИЯ ОРГАНИЗАЦИЙ И ЭКСПЕРТОВ ПО КИНОИНДУСТРИИ · МАЙ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510528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CCCCDD"/>
                </a:solidFill>
                <a:latin typeface="Unbounded"/>
              </a:rPr>
              <a:t>Слайд 9 / 31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